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257" r:id="rId5"/>
    <p:sldId id="281" r:id="rId6"/>
    <p:sldId id="263" r:id="rId7"/>
    <p:sldId id="284" r:id="rId8"/>
    <p:sldId id="294" r:id="rId9"/>
    <p:sldId id="298" r:id="rId10"/>
    <p:sldId id="262" r:id="rId11"/>
    <p:sldId id="295" r:id="rId12"/>
    <p:sldId id="287" r:id="rId13"/>
    <p:sldId id="296" r:id="rId14"/>
    <p:sldId id="297" r:id="rId15"/>
    <p:sldId id="300" r:id="rId16"/>
    <p:sldId id="264" r:id="rId17"/>
    <p:sldId id="308" r:id="rId18"/>
    <p:sldId id="288" r:id="rId19"/>
    <p:sldId id="302" r:id="rId20"/>
    <p:sldId id="304" r:id="rId21"/>
    <p:sldId id="306" r:id="rId22"/>
    <p:sldId id="307" r:id="rId23"/>
    <p:sldId id="286" r:id="rId24"/>
    <p:sldId id="291" r:id="rId25"/>
    <p:sldId id="293" r:id="rId26"/>
    <p:sldId id="276" r:id="rId27"/>
    <p:sldId id="289" r:id="rId2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3E14B8-863D-65D8-CB70-AE9AD76DDAA6}" name="Ruuskanen Sini (LUKE)" initials="SR" userId="S::sini.ruuskanen@luke.fi::16e13e14-9861-4a05-b65d-4356ee868876" providerId="AD"/>
  <p188:author id="{F8037CE6-7895-8403-E59B-ED32F575E5DA}" name="Puranen Essi (LUKE)" initials="P(" userId="S::essi.puranen@luke.fi::ce588cdf-59e7-4ede-a4c9-b69ca9bafe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24" autoAdjust="0"/>
  </p:normalViewPr>
  <p:slideViewPr>
    <p:cSldViewPr snapToGrid="0">
      <p:cViewPr varScale="1">
        <p:scale>
          <a:sx n="104" d="100"/>
          <a:sy n="104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-741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F95-897A-431E-9F8C-8CF6BFAE769A}" type="datetimeFigureOut">
              <a:rPr lang="fi-FI" smtClean="0"/>
              <a:t>4.3.2025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5C2A-4C3A-4305-921E-1B61B72147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5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highlight>
                  <a:srgbClr val="FFFF00"/>
                </a:highlight>
              </a:rPr>
              <a:t>Note: If the image placeholder rotates when placing an image, do this: </a:t>
            </a:r>
          </a:p>
          <a:p>
            <a:r>
              <a:rPr lang="en-US"/>
              <a:t>1) Undo</a:t>
            </a:r>
          </a:p>
          <a:p>
            <a:r>
              <a:rPr lang="en-US"/>
              <a:t>2) Open the image in any image processing program (Paint etc.)</a:t>
            </a:r>
          </a:p>
          <a:p>
            <a:r>
              <a:rPr lang="en-US"/>
              <a:t>3) Save the image</a:t>
            </a:r>
          </a:p>
          <a:p>
            <a:r>
              <a:rPr lang="en-US"/>
              <a:t>3) Place the image again to your presentation</a:t>
            </a:r>
          </a:p>
          <a:p>
            <a:endParaRPr lang="en-US"/>
          </a:p>
          <a:p>
            <a:r>
              <a:rPr lang="en-US"/>
              <a:t>This problem occasionally happened when inserting a vertical image</a:t>
            </a:r>
            <a:endParaRPr lang="en-US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500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7303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68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twitter.com/LukeFinland" TargetMode="External"/><Relationship Id="rId1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hyperlink" Target="https://www.instagram.com/luonnonvarakeskus" TargetMode="External"/><Relationship Id="rId12" Type="http://schemas.openxmlformats.org/officeDocument/2006/relationships/image" Target="../media/image19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channel/UC7xHn3uDhLTQc-RwLVqDPu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hyperlink" Target="https://www.linkedin.com/company/lukefinland" TargetMode="External"/><Relationship Id="rId4" Type="http://schemas.openxmlformats.org/officeDocument/2006/relationships/hyperlink" Target="https://www.facebook.com/Luonnonvarakeskus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6" y="-4380"/>
            <a:ext cx="6452160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4181 w 6453302"/>
              <a:gd name="connsiteY0" fmla="*/ 965 h 6853104"/>
              <a:gd name="connsiteX1" fmla="*/ 6443624 w 6453302"/>
              <a:gd name="connsiteY1" fmla="*/ 0 h 6853104"/>
              <a:gd name="connsiteX2" fmla="*/ 6453302 w 6453302"/>
              <a:gd name="connsiteY2" fmla="*/ 6848738 h 6853104"/>
              <a:gd name="connsiteX3" fmla="*/ 2116995 w 6453302"/>
              <a:gd name="connsiteY3" fmla="*/ 6853104 h 6853104"/>
              <a:gd name="connsiteX4" fmla="*/ 1074181 w 6453302"/>
              <a:gd name="connsiteY4" fmla="*/ 965 h 6853104"/>
              <a:gd name="connsiteX0" fmla="*/ 1075414 w 6452160"/>
              <a:gd name="connsiteY0" fmla="*/ 0 h 6856873"/>
              <a:gd name="connsiteX1" fmla="*/ 6442482 w 6452160"/>
              <a:gd name="connsiteY1" fmla="*/ 3769 h 6856873"/>
              <a:gd name="connsiteX2" fmla="*/ 6452160 w 6452160"/>
              <a:gd name="connsiteY2" fmla="*/ 6852507 h 6856873"/>
              <a:gd name="connsiteX3" fmla="*/ 2115853 w 6452160"/>
              <a:gd name="connsiteY3" fmla="*/ 6856873 h 6856873"/>
              <a:gd name="connsiteX4" fmla="*/ 1075414 w 6452160"/>
              <a:gd name="connsiteY4" fmla="*/ 0 h 6856873"/>
              <a:gd name="connsiteX0" fmla="*/ 1075414 w 6452160"/>
              <a:gd name="connsiteY0" fmla="*/ 0 h 6854506"/>
              <a:gd name="connsiteX1" fmla="*/ 6442482 w 6452160"/>
              <a:gd name="connsiteY1" fmla="*/ 1402 h 6854506"/>
              <a:gd name="connsiteX2" fmla="*/ 6452160 w 6452160"/>
              <a:gd name="connsiteY2" fmla="*/ 6850140 h 6854506"/>
              <a:gd name="connsiteX3" fmla="*/ 2115853 w 6452160"/>
              <a:gd name="connsiteY3" fmla="*/ 6854506 h 6854506"/>
              <a:gd name="connsiteX4" fmla="*/ 1075414 w 6452160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0" h="6854506">
                <a:moveTo>
                  <a:pt x="1075414" y="0"/>
                </a:moveTo>
                <a:lnTo>
                  <a:pt x="6442482" y="1402"/>
                </a:lnTo>
                <a:cubicBezTo>
                  <a:pt x="6442482" y="2290390"/>
                  <a:pt x="6452160" y="4561152"/>
                  <a:pt x="6452160" y="6850140"/>
                </a:cubicBezTo>
                <a:lnTo>
                  <a:pt x="2115853" y="6854506"/>
                </a:lnTo>
                <a:cubicBezTo>
                  <a:pt x="-1162155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55AF56-A31D-AC34-A96D-F4846CDDC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1CF98-EA7C-8B0A-947F-B01918BA7704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94106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6">
            <a:extLst>
              <a:ext uri="{FF2B5EF4-FFF2-40B4-BE49-F238E27FC236}">
                <a16:creationId xmlns:a16="http://schemas.microsoft.com/office/drawing/2014/main" id="{3334CA40-4FB0-DB09-77CD-63F4A902A2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7" name="Round Diagonal Corner of Rectangle 26">
            <a:extLst>
              <a:ext uri="{FF2B5EF4-FFF2-40B4-BE49-F238E27FC236}">
                <a16:creationId xmlns:a16="http://schemas.microsoft.com/office/drawing/2014/main" id="{9DB6D8E9-B9F0-CE81-73BD-BF709D1BB77D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 </a:t>
            </a:r>
            <a:endParaRPr lang="fi-FI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E9816B-5E4B-52AD-BF8F-C14821B8C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B2622-046C-3351-0EA9-D8478965B1BB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641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3">
            <a:extLst>
              <a:ext uri="{FF2B5EF4-FFF2-40B4-BE49-F238E27FC236}">
                <a16:creationId xmlns:a16="http://schemas.microsoft.com/office/drawing/2014/main" id="{AA4B2B03-0EB2-502D-73B2-1D560D3613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7D6F10EB-0AE2-1716-215A-838A4A4C1845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5" name="Otsikko 1">
            <a:extLst>
              <a:ext uri="{FF2B5EF4-FFF2-40B4-BE49-F238E27FC236}">
                <a16:creationId xmlns:a16="http://schemas.microsoft.com/office/drawing/2014/main" id="{D4564AF8-8CBE-B753-9EAE-5C72A5953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</a:t>
            </a:r>
            <a:endParaRPr lang="fi-FI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0EB92C-8B0C-4331-80C2-02F160D1A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BF6EB-06EB-E2E0-D0BE-D8E8AD2602F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138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C5F1058-8F0D-C33F-420C-38601D984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AECEF2-CC53-885F-A3B8-6307CCC6A3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63ED-890B-B321-354D-589240941BED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E82B4A-2150-CD3A-FC5E-E73E8571A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507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005C2AC-12E4-66C4-77B9-F311E3E8B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BD09B00-E6C7-C281-757F-1CE13575AA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60AA8-94C4-2798-B04D-A7FCA8E393A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97645-0384-154D-8518-0E24B2377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714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11114202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708450-E2FE-98F5-5E97-3464A5E7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0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198DD-87F9-D33D-5C92-D62C7083E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7EC57-4060-F6E1-6B86-21D11FFC1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Biling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5421754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E259DE-B947-EB21-6ECE-BDA365A4D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075" y="501650"/>
            <a:ext cx="5437188" cy="94615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BDE1BF-256C-24A7-A840-766892226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van paikkamerkki 19">
            <a:extLst>
              <a:ext uri="{FF2B5EF4-FFF2-40B4-BE49-F238E27FC236}">
                <a16:creationId xmlns:a16="http://schemas.microsoft.com/office/drawing/2014/main" id="{D20C9294-32F3-3743-2EBC-49C6180E4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8211" y="-19540"/>
            <a:ext cx="3868280" cy="6884205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655470 w 3864313"/>
              <a:gd name="connsiteY0" fmla="*/ 2766 h 6865248"/>
              <a:gd name="connsiteX1" fmla="*/ 3846819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64313"/>
              <a:gd name="connsiteY0" fmla="*/ 2766 h 6865248"/>
              <a:gd name="connsiteX1" fmla="*/ 3850132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70939"/>
              <a:gd name="connsiteY0" fmla="*/ 2766 h 6860766"/>
              <a:gd name="connsiteX1" fmla="*/ 385013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342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6080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68280"/>
              <a:gd name="connsiteY0" fmla="*/ 2766 h 6860766"/>
              <a:gd name="connsiteX1" fmla="*/ 3866080 w 3868280"/>
              <a:gd name="connsiteY1" fmla="*/ 0 h 6860766"/>
              <a:gd name="connsiteX2" fmla="*/ 3868280 w 3868280"/>
              <a:gd name="connsiteY2" fmla="*/ 6858644 h 6860766"/>
              <a:gd name="connsiteX3" fmla="*/ 655470 w 3868280"/>
              <a:gd name="connsiteY3" fmla="*/ 6860766 h 6860766"/>
              <a:gd name="connsiteX4" fmla="*/ 0 w 3868280"/>
              <a:gd name="connsiteY4" fmla="*/ 3408168 h 6860766"/>
              <a:gd name="connsiteX5" fmla="*/ 655470 w 3868280"/>
              <a:gd name="connsiteY5" fmla="*/ 2766 h 6860766"/>
              <a:gd name="connsiteX0" fmla="*/ 655470 w 3868280"/>
              <a:gd name="connsiteY0" fmla="*/ 2766 h 6861293"/>
              <a:gd name="connsiteX1" fmla="*/ 3866080 w 3868280"/>
              <a:gd name="connsiteY1" fmla="*/ 0 h 6861293"/>
              <a:gd name="connsiteX2" fmla="*/ 3868280 w 3868280"/>
              <a:gd name="connsiteY2" fmla="*/ 6861293 h 6861293"/>
              <a:gd name="connsiteX3" fmla="*/ 655470 w 3868280"/>
              <a:gd name="connsiteY3" fmla="*/ 6860766 h 6861293"/>
              <a:gd name="connsiteX4" fmla="*/ 0 w 3868280"/>
              <a:gd name="connsiteY4" fmla="*/ 3408168 h 6861293"/>
              <a:gd name="connsiteX5" fmla="*/ 655470 w 3868280"/>
              <a:gd name="connsiteY5" fmla="*/ 2766 h 68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8280" h="6861293">
                <a:moveTo>
                  <a:pt x="655470" y="2766"/>
                </a:moveTo>
                <a:lnTo>
                  <a:pt x="3866080" y="0"/>
                </a:lnTo>
                <a:cubicBezTo>
                  <a:pt x="3866080" y="2288988"/>
                  <a:pt x="3868280" y="4572305"/>
                  <a:pt x="3868280" y="6861293"/>
                </a:cubicBezTo>
                <a:lnTo>
                  <a:pt x="655470" y="6860766"/>
                </a:lnTo>
                <a:cubicBezTo>
                  <a:pt x="198236" y="5582305"/>
                  <a:pt x="0" y="4551168"/>
                  <a:pt x="0" y="3408168"/>
                </a:cubicBezTo>
                <a:cubicBezTo>
                  <a:pt x="0" y="2265168"/>
                  <a:pt x="220665" y="997682"/>
                  <a:pt x="655470" y="27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2966244-8391-BABF-2B5F-5DFFA4F7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359865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7359865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87776-1589-F674-BB26-C6BDF27AB2C8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64873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6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108CAE-531A-2F11-B128-59A505DDF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974D0-98FF-0C04-5FB6-A1BFC5C8BEC9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449554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8AFBB5-0A0B-E7D5-385D-3F795B8FA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0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5AD0E0-F7C4-653F-0603-26FD13365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103BA-F7F1-2837-BBCD-C6CB17B1256A}"/>
              </a:ext>
            </a:extLst>
          </p:cNvPr>
          <p:cNvSpPr txBox="1"/>
          <p:nvPr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1329-B7B8-F64B-1675-8CCB89024290}"/>
              </a:ext>
            </a:extLst>
          </p:cNvPr>
          <p:cNvSpPr txBox="1"/>
          <p:nvPr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41E3CC-391B-EA46-5930-CCE424AE5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3FD37-E82C-6BD2-A1C3-CCBF82F89C76}"/>
              </a:ext>
            </a:extLst>
          </p:cNvPr>
          <p:cNvSpPr txBox="1"/>
          <p:nvPr userDrawn="1"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C36A5-939B-EBA5-98D2-9CD612128690}"/>
              </a:ext>
            </a:extLst>
          </p:cNvPr>
          <p:cNvSpPr txBox="1"/>
          <p:nvPr userDrawn="1"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11" name="Graphic 10">
            <a:hlinkClick r:id="rId4"/>
            <a:extLst>
              <a:ext uri="{FF2B5EF4-FFF2-40B4-BE49-F238E27FC236}">
                <a16:creationId xmlns:a16="http://schemas.microsoft.com/office/drawing/2014/main" id="{F869DDEF-1684-4124-9CAD-B05AB0B6B1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624" y="4607081"/>
            <a:ext cx="505814" cy="505814"/>
          </a:xfrm>
          <a:prstGeom prst="rect">
            <a:avLst/>
          </a:prstGeom>
        </p:spPr>
      </p:pic>
      <p:pic>
        <p:nvPicPr>
          <p:cNvPr id="12" name="Graphic 11">
            <a:hlinkClick r:id="rId7"/>
            <a:extLst>
              <a:ext uri="{FF2B5EF4-FFF2-40B4-BE49-F238E27FC236}">
                <a16:creationId xmlns:a16="http://schemas.microsoft.com/office/drawing/2014/main" id="{266C6162-485D-3522-5CB1-1A6D72F375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3784" y="4607081"/>
            <a:ext cx="505814" cy="505814"/>
          </a:xfrm>
          <a:prstGeom prst="rect">
            <a:avLst/>
          </a:prstGeom>
        </p:spPr>
      </p:pic>
      <p:pic>
        <p:nvPicPr>
          <p:cNvPr id="13" name="Graphic 12">
            <a:hlinkClick r:id="rId10"/>
            <a:extLst>
              <a:ext uri="{FF2B5EF4-FFF2-40B4-BE49-F238E27FC236}">
                <a16:creationId xmlns:a16="http://schemas.microsoft.com/office/drawing/2014/main" id="{815587BA-2C9E-D6EB-F895-465E332195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2104" y="4607081"/>
            <a:ext cx="505814" cy="505814"/>
          </a:xfrm>
          <a:prstGeom prst="rect">
            <a:avLst/>
          </a:prstGeom>
        </p:spPr>
      </p:pic>
      <p:pic>
        <p:nvPicPr>
          <p:cNvPr id="14" name="Graphic 13">
            <a:hlinkClick r:id="rId13"/>
            <a:extLst>
              <a:ext uri="{FF2B5EF4-FFF2-40B4-BE49-F238E27FC236}">
                <a16:creationId xmlns:a16="http://schemas.microsoft.com/office/drawing/2014/main" id="{E7F51496-1E6A-8E32-4BBA-43878A84EC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7944" y="4607081"/>
            <a:ext cx="505814" cy="505814"/>
          </a:xfrm>
          <a:prstGeom prst="rect">
            <a:avLst/>
          </a:prstGeom>
        </p:spPr>
      </p:pic>
      <p:pic>
        <p:nvPicPr>
          <p:cNvPr id="15" name="Graphic 14">
            <a:hlinkClick r:id="rId16"/>
            <a:extLst>
              <a:ext uri="{FF2B5EF4-FFF2-40B4-BE49-F238E27FC236}">
                <a16:creationId xmlns:a16="http://schemas.microsoft.com/office/drawing/2014/main" id="{57A4AC45-38E4-A47D-6D29-008E079C62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5464" y="4607081"/>
            <a:ext cx="505814" cy="5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4" y="-4381"/>
            <a:ext cx="6452161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1"/>
              <a:gd name="connsiteY0" fmla="*/ 3332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3332 h 6853104"/>
              <a:gd name="connsiteX0" fmla="*/ 1075414 w 6452161"/>
              <a:gd name="connsiteY0" fmla="*/ 965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965 h 6853104"/>
              <a:gd name="connsiteX0" fmla="*/ 1075414 w 6452161"/>
              <a:gd name="connsiteY0" fmla="*/ 0 h 6854506"/>
              <a:gd name="connsiteX1" fmla="*/ 6442483 w 6452161"/>
              <a:gd name="connsiteY1" fmla="*/ 1402 h 6854506"/>
              <a:gd name="connsiteX2" fmla="*/ 6452161 w 6452161"/>
              <a:gd name="connsiteY2" fmla="*/ 6850140 h 6854506"/>
              <a:gd name="connsiteX3" fmla="*/ 2115854 w 6452161"/>
              <a:gd name="connsiteY3" fmla="*/ 6854506 h 6854506"/>
              <a:gd name="connsiteX4" fmla="*/ 1075414 w 6452161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1" h="6854506">
                <a:moveTo>
                  <a:pt x="1075414" y="0"/>
                </a:moveTo>
                <a:lnTo>
                  <a:pt x="6442483" y="1402"/>
                </a:lnTo>
                <a:cubicBezTo>
                  <a:pt x="6442483" y="2290390"/>
                  <a:pt x="6452161" y="4561152"/>
                  <a:pt x="6452161" y="6850140"/>
                </a:cubicBezTo>
                <a:lnTo>
                  <a:pt x="2115854" y="6854506"/>
                </a:lnTo>
                <a:cubicBezTo>
                  <a:pt x="-1162154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0D24919-5BFC-8DEE-A83F-30E5725F9F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Otsikko 1">
            <a:extLst>
              <a:ext uri="{FF2B5EF4-FFF2-40B4-BE49-F238E27FC236}">
                <a16:creationId xmlns:a16="http://schemas.microsoft.com/office/drawing/2014/main" id="{DDD1852F-34E2-D70B-1D28-C71DDAAAC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C743D-8F75-16F7-1EF0-58D7ED86505A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39658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7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0"/>
              <a:gd name="connsiteY0" fmla="*/ 3332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3332 h 6853104"/>
              <a:gd name="connsiteX0" fmla="*/ 1075414 w 6452160"/>
              <a:gd name="connsiteY0" fmla="*/ 965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965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95F0B5-CB5F-EDDA-891B-D132356EF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92CB3F1C-E650-1AC6-5879-D680FF9DD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40E23-97AA-4634-CEF9-78D87586422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8344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C208CF-C683-7F4B-8E58-D159D87C1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DAE101-447B-59DC-AE63-80E57F12A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tional 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1CCDDB-BDB2-819A-C837-B74F4C57C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989F76-F7EF-3CB3-2237-D2E42370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95123-52F5-D968-9A02-2E0FDFC9308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82964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5E23DC-2722-A0C0-BBCA-5CCFE1ECA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2FEF18-5EC3-9628-4CBF-FC62774F5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66C87-F1E1-9309-9339-AB238743CBB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4114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Aqu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BDE425-6243-F688-6B43-D27356BC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E9E228-EE40-2622-DAE9-63010BAC5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CF70A-B378-4069-B7AB-8B983E3C094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4640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52D91B-FF8B-CA8C-FE73-DDF301D7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C52448C-7DA4-CDD3-C8F2-DA894A2B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2A1C5-2011-BCC3-A422-C04A5E1515D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885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5CB8F-584D-2D0F-F6D9-69F8641F31A2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8482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f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C727A86-1207-076D-7CF4-3805886C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529" y="1502874"/>
            <a:ext cx="5155117" cy="2725093"/>
          </a:xfrm>
        </p:spPr>
        <p:txBody>
          <a:bodyPr/>
          <a:lstStyle/>
          <a:p>
            <a:r>
              <a:rPr lang="en-US" sz="3500" noProof="0" dirty="0"/>
              <a:t>Rewetting drained boreal peatland forests does not mitigate climate warming in 21</a:t>
            </a:r>
            <a:r>
              <a:rPr lang="en-US" sz="3500" baseline="30000" noProof="0" dirty="0"/>
              <a:t>st</a:t>
            </a:r>
            <a:r>
              <a:rPr lang="en-US" sz="3500" noProof="0" dirty="0"/>
              <a:t> century</a:t>
            </a:r>
            <a:endParaRPr lang="en-GB" sz="3500" noProof="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B456099-F138-B4F4-58CB-637F2A94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809609"/>
            <a:ext cx="4022225" cy="743719"/>
          </a:xfrm>
        </p:spPr>
        <p:txBody>
          <a:bodyPr/>
          <a:lstStyle/>
          <a:p>
            <a:r>
              <a:rPr lang="en-GB" noProof="0" dirty="0"/>
              <a:t>Samuli Launiainen, Paavo Ojanen, Anssi Ahtikoski, Janne Rinne, Hannu Hökkä 5.3.2024</a:t>
            </a:r>
          </a:p>
        </p:txBody>
      </p:sp>
      <p:pic>
        <p:nvPicPr>
          <p:cNvPr id="8" name="Picture Placeholder 7" descr="A snowy forest with trees and a puddle of water">
            <a:extLst>
              <a:ext uri="{FF2B5EF4-FFF2-40B4-BE49-F238E27FC236}">
                <a16:creationId xmlns:a16="http://schemas.microsoft.com/office/drawing/2014/main" id="{94969B9C-4003-5C64-ACED-7BC4FFEA6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9" r="14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020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CE39A-8DAC-7593-EF06-80AA1343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,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CEBFDB-1673-1BB2-4A8A-1858B363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: f(</a:t>
            </a:r>
            <a:r>
              <a:rPr lang="fi-FI" dirty="0" err="1"/>
              <a:t>Vol</a:t>
            </a:r>
            <a:r>
              <a:rPr lang="fi-FI" dirty="0"/>
              <a:t>, </a:t>
            </a:r>
            <a:r>
              <a:rPr lang="fi-FI" dirty="0" err="1"/>
              <a:t>fertility</a:t>
            </a:r>
            <a:r>
              <a:rPr lang="fi-FI" dirty="0"/>
              <a:t>) 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16730-93EC-7FE3-99D1-8B1EBED4BC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21829" y="1581785"/>
            <a:ext cx="5422208" cy="2188646"/>
          </a:xfrm>
        </p:spPr>
        <p:txBody>
          <a:bodyPr/>
          <a:lstStyle/>
          <a:p>
            <a:r>
              <a:rPr lang="fi-FI" dirty="0"/>
              <a:t>Laine et al. 2024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overview</a:t>
            </a:r>
            <a:r>
              <a:rPr lang="fi-FI" dirty="0"/>
              <a:t> of </a:t>
            </a:r>
            <a:r>
              <a:rPr lang="fi-FI" dirty="0" err="1"/>
              <a:t>annual</a:t>
            </a:r>
            <a:r>
              <a:rPr lang="fi-FI" dirty="0"/>
              <a:t> net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dirty="0" err="1"/>
              <a:t>balances</a:t>
            </a: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assume</a:t>
            </a:r>
            <a:r>
              <a:rPr lang="fi-FI" dirty="0"/>
              <a:t>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 </a:t>
            </a:r>
            <a:r>
              <a:rPr lang="fi-FI" dirty="0" err="1"/>
              <a:t>fluxes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forest</a:t>
            </a:r>
            <a:r>
              <a:rPr lang="fi-FI" dirty="0"/>
              <a:t> &amp; </a:t>
            </a:r>
            <a:r>
              <a:rPr lang="fi-FI" dirty="0" err="1"/>
              <a:t>restored</a:t>
            </a:r>
            <a:r>
              <a:rPr lang="fi-FI" dirty="0"/>
              <a:t>,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restored</a:t>
            </a:r>
            <a:r>
              <a:rPr lang="fi-FI" dirty="0"/>
              <a:t>,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in </a:t>
            </a:r>
            <a:r>
              <a:rPr lang="fi-FI" dirty="0" err="1"/>
              <a:t>time</a:t>
            </a:r>
            <a:r>
              <a:rPr lang="fi-FI" dirty="0"/>
              <a:t> (</a:t>
            </a:r>
            <a:r>
              <a:rPr lang="fi-FI" dirty="0" err="1"/>
              <a:t>Table</a:t>
            </a:r>
            <a:r>
              <a:rPr lang="fi-FI" dirty="0"/>
              <a:t>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22C-4392-EFB7-5E90-9B503AB3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3" y="3770431"/>
            <a:ext cx="5605039" cy="2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B037A-4115-D02B-484F-D92FA8AE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57" y="2047162"/>
            <a:ext cx="3890675" cy="3711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69921-2A8B-2046-2186-3AA87DDC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31" y="3391605"/>
            <a:ext cx="1913725" cy="378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143373-688F-4AF7-116B-ECA0B34C0A8E}"/>
              </a:ext>
            </a:extLst>
          </p:cNvPr>
          <p:cNvSpPr txBox="1"/>
          <p:nvPr/>
        </p:nvSpPr>
        <p:spPr>
          <a:xfrm>
            <a:off x="1502876" y="5805188"/>
            <a:ext cx="4218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on: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fi-FI" sz="1400" i="1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c,soil 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f(WT,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Ojanen &amp; Minkkinen (2019)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WT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f(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Sarkkola et al. (2010)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8C2CA-7BD6-53B0-DA85-F78567A862D9}"/>
              </a:ext>
            </a:extLst>
          </p:cNvPr>
          <p:cNvSpPr txBox="1"/>
          <p:nvPr/>
        </p:nvSpPr>
        <p:spPr>
          <a:xfrm rot="16200000">
            <a:off x="4158701" y="4275906"/>
            <a:ext cx="151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02F9-8BFF-62B8-596C-16DA3EE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Wood products and </a:t>
            </a:r>
            <a:r>
              <a:rPr lang="fi-FI" dirty="0" err="1"/>
              <a:t>residue</a:t>
            </a:r>
            <a:r>
              <a:rPr lang="fi-FI" dirty="0"/>
              <a:t> </a:t>
            </a:r>
            <a:r>
              <a:rPr lang="fi-FI" dirty="0" err="1"/>
              <a:t>pools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BF48B-68C7-03C3-CFFD-3AA98E93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50167"/>
            <a:ext cx="5837805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Wood products (</a:t>
            </a:r>
            <a:r>
              <a:rPr lang="fi-FI" b="1" dirty="0" err="1"/>
              <a:t>removed</a:t>
            </a:r>
            <a:r>
              <a:rPr lang="fi-FI" b="1" dirty="0"/>
              <a:t> </a:t>
            </a:r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/>
              <a:t>Short-</a:t>
            </a:r>
            <a:r>
              <a:rPr lang="fi-FI" dirty="0" err="1"/>
              <a:t>term</a:t>
            </a:r>
            <a:r>
              <a:rPr lang="fi-FI" dirty="0"/>
              <a:t> 2 yr, long-</a:t>
            </a:r>
            <a:r>
              <a:rPr lang="fi-FI" dirty="0" err="1"/>
              <a:t>term</a:t>
            </a:r>
            <a:r>
              <a:rPr lang="fi-FI" dirty="0"/>
              <a:t> 20 yr. </a:t>
            </a:r>
          </a:p>
          <a:p>
            <a:r>
              <a:rPr lang="fi-FI" dirty="0" err="1"/>
              <a:t>Allocation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i="1" dirty="0" err="1"/>
              <a:t>timber</a:t>
            </a:r>
            <a:r>
              <a:rPr lang="fi-FI" i="1" dirty="0"/>
              <a:t> </a:t>
            </a:r>
            <a:r>
              <a:rPr lang="fi-FI" i="1" dirty="0" err="1"/>
              <a:t>fraction</a:t>
            </a:r>
            <a:r>
              <a:rPr lang="fi-FI" i="1" dirty="0"/>
              <a:t> x </a:t>
            </a:r>
            <a:r>
              <a:rPr lang="fi-FI" i="1" dirty="0" err="1"/>
              <a:t>saw</a:t>
            </a:r>
            <a:r>
              <a:rPr lang="fi-FI" i="1" dirty="0"/>
              <a:t> </a:t>
            </a:r>
            <a:r>
              <a:rPr lang="fi-FI" i="1" dirty="0" err="1"/>
              <a:t>yield</a:t>
            </a:r>
            <a:endParaRPr lang="fi-FI" i="1" dirty="0"/>
          </a:p>
          <a:p>
            <a:pPr marL="0" indent="0">
              <a:buNone/>
            </a:pPr>
            <a:r>
              <a:rPr lang="fi-FI" b="1" dirty="0" err="1"/>
              <a:t>Residues</a:t>
            </a:r>
            <a:r>
              <a:rPr lang="fi-FI" b="1" dirty="0"/>
              <a:t> 3 </a:t>
            </a:r>
            <a:r>
              <a:rPr lang="fi-FI" b="1" dirty="0" err="1"/>
              <a:t>pools</a:t>
            </a:r>
            <a:r>
              <a:rPr lang="fi-FI" b="1" dirty="0"/>
              <a:t> (</a:t>
            </a:r>
            <a:r>
              <a:rPr lang="fi-FI" b="1" dirty="0" err="1"/>
              <a:t>left</a:t>
            </a:r>
            <a:r>
              <a:rPr lang="fi-FI" b="1" dirty="0"/>
              <a:t> to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 err="1"/>
              <a:t>Foliage</a:t>
            </a:r>
            <a:r>
              <a:rPr lang="fi-FI" dirty="0"/>
              <a:t> 3 yr </a:t>
            </a:r>
          </a:p>
          <a:p>
            <a:r>
              <a:rPr lang="fi-FI" dirty="0"/>
              <a:t>FWD 7 yr</a:t>
            </a:r>
          </a:p>
          <a:p>
            <a:r>
              <a:rPr lang="fi-FI" dirty="0"/>
              <a:t>CWD </a:t>
            </a:r>
            <a:r>
              <a:rPr lang="fi-FI" dirty="0" err="1"/>
              <a:t>forestry</a:t>
            </a:r>
            <a:r>
              <a:rPr lang="fi-FI" dirty="0"/>
              <a:t> (</a:t>
            </a:r>
            <a:r>
              <a:rPr lang="fi-FI" dirty="0" err="1"/>
              <a:t>stumps</a:t>
            </a:r>
            <a:r>
              <a:rPr lang="fi-FI" dirty="0"/>
              <a:t>, </a:t>
            </a:r>
            <a:r>
              <a:rPr lang="fi-FI" dirty="0" err="1"/>
              <a:t>coarse</a:t>
            </a:r>
            <a:r>
              <a:rPr lang="fi-FI" dirty="0"/>
              <a:t> </a:t>
            </a:r>
            <a:r>
              <a:rPr lang="fi-FI" dirty="0" err="1"/>
              <a:t>roots</a:t>
            </a:r>
            <a:r>
              <a:rPr lang="fi-FI" dirty="0"/>
              <a:t>) 30 yr </a:t>
            </a:r>
          </a:p>
          <a:p>
            <a:r>
              <a:rPr lang="fi-FI" dirty="0"/>
              <a:t>CWD (</a:t>
            </a:r>
            <a:r>
              <a:rPr lang="fi-FI" dirty="0" err="1"/>
              <a:t>restored</a:t>
            </a:r>
            <a:r>
              <a:rPr lang="fi-FI" dirty="0"/>
              <a:t>) 300 yr (</a:t>
            </a:r>
            <a:r>
              <a:rPr lang="fi-FI" dirty="0" err="1"/>
              <a:t>anoxic</a:t>
            </a:r>
            <a:r>
              <a:rPr lang="fi-FI" dirty="0"/>
              <a:t> </a:t>
            </a:r>
            <a:r>
              <a:rPr lang="fi-FI" dirty="0" err="1"/>
              <a:t>conditions</a:t>
            </a:r>
            <a:r>
              <a:rPr lang="fi-FI" dirty="0"/>
              <a:t>)</a:t>
            </a:r>
          </a:p>
          <a:p>
            <a:pPr marL="0" indent="0">
              <a:buNone/>
            </a:pP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Filled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from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harvests</a:t>
            </a:r>
            <a:r>
              <a:rPr lang="fi-FI" b="1" dirty="0">
                <a:solidFill>
                  <a:schemeClr val="accent1"/>
                </a:solidFill>
              </a:rPr>
              <a:t>, </a:t>
            </a:r>
            <a:r>
              <a:rPr lang="fi-FI" b="1" dirty="0" err="1">
                <a:solidFill>
                  <a:schemeClr val="accent1"/>
                </a:solidFill>
              </a:rPr>
              <a:t>decay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exponentially</a:t>
            </a:r>
            <a:endParaRPr lang="fi-FI" b="1" dirty="0">
              <a:solidFill>
                <a:schemeClr val="accent1"/>
              </a:solidFill>
            </a:endParaRP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2307C-09D6-7155-6E2B-B3C1A86E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38" y="5013830"/>
            <a:ext cx="2362200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CB347-DF97-ED97-8DFD-32E3AE9A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70" y="5525180"/>
            <a:ext cx="2028825" cy="466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DE8F-07EA-0180-EAF2-13EBF9331A1F}"/>
              </a:ext>
            </a:extLst>
          </p:cNvPr>
          <p:cNvSpPr txBox="1"/>
          <p:nvPr/>
        </p:nvSpPr>
        <p:spPr>
          <a:xfrm>
            <a:off x="7535775" y="5133402"/>
            <a:ext cx="18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83E17-DD78-9B9C-6464-B5755159142E}"/>
              </a:ext>
            </a:extLst>
          </p:cNvPr>
          <p:cNvSpPr txBox="1"/>
          <p:nvPr/>
        </p:nvSpPr>
        <p:spPr>
          <a:xfrm>
            <a:off x="7737900" y="5604655"/>
            <a:ext cx="1570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atm.</a:t>
            </a:r>
          </a:p>
        </p:txBody>
      </p:sp>
      <p:pic>
        <p:nvPicPr>
          <p:cNvPr id="11" name="Content Placeholder 9" descr="A truck carrying logs on the road&#10;&#10;Description automatically generated">
            <a:extLst>
              <a:ext uri="{FF2B5EF4-FFF2-40B4-BE49-F238E27FC236}">
                <a16:creationId xmlns:a16="http://schemas.microsoft.com/office/drawing/2014/main" id="{5BE3346E-1106-4C75-6117-78EB762C21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51" y="1581785"/>
            <a:ext cx="4110887" cy="2740591"/>
          </a:xfrm>
        </p:spPr>
      </p:pic>
    </p:spTree>
    <p:extLst>
      <p:ext uri="{BB962C8B-B14F-4D97-AF65-F5344CB8AC3E}">
        <p14:creationId xmlns:p14="http://schemas.microsoft.com/office/powerpoint/2010/main" val="401518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CA9F-B874-5DC9-1A6A-25B3179B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ΔRF </a:t>
            </a:r>
            <a:r>
              <a:rPr lang="fi-FI" dirty="0" err="1"/>
              <a:t>from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63CF-7474-532A-C070-BA3755C2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albedo &lt; open </a:t>
            </a:r>
            <a:r>
              <a:rPr lang="fi-FI" dirty="0" err="1"/>
              <a:t>peatland</a:t>
            </a:r>
            <a:r>
              <a:rPr lang="fi-FI" dirty="0"/>
              <a:t> albedo</a:t>
            </a:r>
          </a:p>
          <a:p>
            <a:r>
              <a:rPr lang="fi-FI" dirty="0" err="1"/>
              <a:t>Effect</a:t>
            </a:r>
            <a:r>
              <a:rPr lang="fi-FI" dirty="0"/>
              <a:t> </a:t>
            </a:r>
            <a:r>
              <a:rPr lang="fi-FI" dirty="0" err="1"/>
              <a:t>strongest</a:t>
            </a:r>
            <a:r>
              <a:rPr lang="fi-FI" dirty="0"/>
              <a:t> in </a:t>
            </a:r>
            <a:r>
              <a:rPr lang="fi-FI" dirty="0" err="1"/>
              <a:t>mature</a:t>
            </a:r>
            <a:r>
              <a:rPr lang="fi-FI" dirty="0"/>
              <a:t> (</a:t>
            </a:r>
            <a:r>
              <a:rPr lang="fi-FI" dirty="0" err="1"/>
              <a:t>high</a:t>
            </a:r>
            <a:r>
              <a:rPr lang="fi-FI" dirty="0"/>
              <a:t> Vol.) </a:t>
            </a:r>
            <a:r>
              <a:rPr lang="fi-FI" dirty="0" err="1"/>
              <a:t>stands</a:t>
            </a:r>
            <a:r>
              <a:rPr lang="fi-FI" dirty="0"/>
              <a:t> and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wintertime</a:t>
            </a:r>
            <a:endParaRPr lang="fi-FI" dirty="0"/>
          </a:p>
          <a:p>
            <a:r>
              <a:rPr lang="fi-FI" dirty="0"/>
              <a:t>Albedo RF </a:t>
            </a:r>
            <a:r>
              <a:rPr lang="fi-FI" dirty="0" err="1"/>
              <a:t>depends</a:t>
            </a:r>
            <a:r>
              <a:rPr lang="fi-FI" dirty="0"/>
              <a:t> on </a:t>
            </a:r>
            <a:r>
              <a:rPr lang="fi-FI" dirty="0" err="1"/>
              <a:t>local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r>
              <a:rPr lang="fi-FI" dirty="0"/>
              <a:t>,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&amp;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  - a </a:t>
            </a:r>
            <a:r>
              <a:rPr lang="fi-FI" dirty="0" err="1"/>
              <a:t>rough</a:t>
            </a:r>
            <a:r>
              <a:rPr lang="fi-FI" dirty="0"/>
              <a:t> </a:t>
            </a:r>
            <a:r>
              <a:rPr lang="fi-FI" dirty="0" err="1"/>
              <a:t>approximation</a:t>
            </a:r>
            <a:r>
              <a:rPr lang="fi-FI" dirty="0"/>
              <a:t>:</a:t>
            </a:r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literature</a:t>
            </a:r>
            <a:r>
              <a:rPr lang="fi-FI" dirty="0"/>
              <a:t> to </a:t>
            </a:r>
            <a:r>
              <a:rPr lang="fi-FI" dirty="0" err="1"/>
              <a:t>parameterize</a:t>
            </a:r>
            <a:r>
              <a:rPr lang="fi-FI" dirty="0"/>
              <a:t> ΔRF</a:t>
            </a:r>
            <a:r>
              <a:rPr lang="fi-FI" baseline="-25000" dirty="0"/>
              <a:t>alb</a:t>
            </a:r>
            <a:r>
              <a:rPr lang="fi-FI" dirty="0"/>
              <a:t> as </a:t>
            </a:r>
            <a:r>
              <a:rPr lang="fi-FI" dirty="0" err="1"/>
              <a:t>function</a:t>
            </a:r>
            <a:r>
              <a:rPr lang="fi-FI" dirty="0"/>
              <a:t> of </a:t>
            </a:r>
            <a:r>
              <a:rPr lang="fi-FI" dirty="0" err="1"/>
              <a:t>stand</a:t>
            </a:r>
            <a:r>
              <a:rPr lang="fi-FI" dirty="0"/>
              <a:t> Vol. in Southern Finland.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E8837-3A5D-7734-2627-15BC3CD0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1" y="1040593"/>
            <a:ext cx="4264247" cy="423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4C244-50F9-1975-F3D6-81011BB9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35" y="4090654"/>
            <a:ext cx="3110057" cy="55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501B7-8945-DE45-2F66-3A8B57BA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96" y="1986108"/>
            <a:ext cx="2483950" cy="401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A60AA-907A-4EA8-62A9-0793C60B98C8}"/>
              </a:ext>
            </a:extLst>
          </p:cNvPr>
          <p:cNvSpPr txBox="1"/>
          <p:nvPr/>
        </p:nvSpPr>
        <p:spPr>
          <a:xfrm>
            <a:off x="2379461" y="5650520"/>
            <a:ext cx="7832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i-FI" b="1" dirty="0">
                <a:solidFill>
                  <a:schemeClr val="accent4"/>
                </a:solidFill>
              </a:rPr>
              <a:t>”</a:t>
            </a:r>
            <a:r>
              <a:rPr lang="fi-FI" b="1" dirty="0" err="1">
                <a:solidFill>
                  <a:schemeClr val="accent4"/>
                </a:solidFill>
              </a:rPr>
              <a:t>Restoring</a:t>
            </a:r>
            <a:r>
              <a:rPr lang="fi-FI" b="1" dirty="0">
                <a:solidFill>
                  <a:schemeClr val="accent4"/>
                </a:solidFill>
              </a:rPr>
              <a:t> to open </a:t>
            </a:r>
            <a:r>
              <a:rPr lang="fi-FI" b="1" dirty="0" err="1">
                <a:solidFill>
                  <a:schemeClr val="accent4"/>
                </a:solidFill>
              </a:rPr>
              <a:t>peatland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increases</a:t>
            </a:r>
            <a:r>
              <a:rPr lang="fi-FI" b="1" dirty="0">
                <a:solidFill>
                  <a:schemeClr val="accent4"/>
                </a:solidFill>
              </a:rPr>
              <a:t> albedo and </a:t>
            </a:r>
            <a:r>
              <a:rPr lang="fi-FI" b="1" dirty="0" err="1">
                <a:solidFill>
                  <a:schemeClr val="accent4"/>
                </a:solidFill>
              </a:rPr>
              <a:t>contributes</a:t>
            </a:r>
            <a:r>
              <a:rPr lang="fi-FI" b="1" dirty="0">
                <a:solidFill>
                  <a:schemeClr val="accent4"/>
                </a:solidFill>
              </a:rPr>
              <a:t> to </a:t>
            </a:r>
            <a:r>
              <a:rPr lang="fi-FI" b="1" dirty="0" err="1">
                <a:solidFill>
                  <a:schemeClr val="accent4"/>
                </a:solidFill>
              </a:rPr>
              <a:t>cooling</a:t>
            </a:r>
            <a:r>
              <a:rPr lang="fi-FI" b="1" dirty="0">
                <a:solidFill>
                  <a:schemeClr val="accent4"/>
                </a:solidFill>
              </a:rPr>
              <a:t> (ΔRF</a:t>
            </a:r>
            <a:r>
              <a:rPr lang="fi-FI" b="1" baseline="-25000" dirty="0">
                <a:solidFill>
                  <a:schemeClr val="accent4"/>
                </a:solidFill>
              </a:rPr>
              <a:t>alb</a:t>
            </a:r>
            <a:r>
              <a:rPr lang="fi-FI" b="1" dirty="0">
                <a:solidFill>
                  <a:schemeClr val="accent4"/>
                </a:solidFill>
              </a:rPr>
              <a:t> &lt;0). </a:t>
            </a:r>
            <a:r>
              <a:rPr lang="fi-FI" b="1" dirty="0" err="1">
                <a:solidFill>
                  <a:schemeClr val="accent4"/>
                </a:solidFill>
              </a:rPr>
              <a:t>The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effect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saturates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with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stand</a:t>
            </a:r>
            <a:r>
              <a:rPr lang="fi-FI" b="1" dirty="0">
                <a:solidFill>
                  <a:schemeClr val="accent4"/>
                </a:solidFill>
              </a:rPr>
              <a:t> Vol.”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22E07-23F8-6E19-DF25-128D7000C19B}"/>
              </a:ext>
            </a:extLst>
          </p:cNvPr>
          <p:cNvSpPr txBox="1"/>
          <p:nvPr/>
        </p:nvSpPr>
        <p:spPr>
          <a:xfrm>
            <a:off x="8111904" y="6456439"/>
            <a:ext cx="385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Lohila et a. 2010 JGR; Peräkylä et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al.m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2025 BG</a:t>
            </a:r>
          </a:p>
        </p:txBody>
      </p:sp>
    </p:spTree>
    <p:extLst>
      <p:ext uri="{BB962C8B-B14F-4D97-AF65-F5344CB8AC3E}">
        <p14:creationId xmlns:p14="http://schemas.microsoft.com/office/powerpoint/2010/main" val="13616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restoration warm or cool the climate?</a:t>
            </a:r>
            <a:endParaRPr lang="en-GB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Some case-examples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BCD2D-F741-432D-DED4-A3ED383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545" y="4677893"/>
            <a:ext cx="1522034" cy="20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itch in a forest&#10;&#10;AI-generated content may be incorrect.">
            <a:extLst>
              <a:ext uri="{FF2B5EF4-FFF2-40B4-BE49-F238E27FC236}">
                <a16:creationId xmlns:a16="http://schemas.microsoft.com/office/drawing/2014/main" id="{3EFF8E92-65C7-1D95-0526-89396B1D9B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9" r="3128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C555D-14B7-CAEC-2019-0399E541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Comparing</a:t>
            </a:r>
            <a:r>
              <a:rPr lang="fi-FI" dirty="0"/>
              <a:t> </a:t>
            </a:r>
            <a:r>
              <a:rPr lang="fi-FI" dirty="0" err="1"/>
              <a:t>restoration</a:t>
            </a:r>
            <a:r>
              <a:rPr lang="fi-FI" dirty="0"/>
              <a:t> to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201E7-7B20-F4BB-E775-A927762D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for </a:t>
            </a:r>
            <a:r>
              <a:rPr lang="fi-FI" dirty="0" err="1"/>
              <a:t>next</a:t>
            </a:r>
            <a:r>
              <a:rPr lang="fi-FI" dirty="0"/>
              <a:t> 200 </a:t>
            </a:r>
            <a:r>
              <a:rPr lang="fi-FI" dirty="0" err="1"/>
              <a:t>years</a:t>
            </a:r>
            <a:r>
              <a:rPr lang="fi-FI" dirty="0"/>
              <a:t> as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past</a:t>
            </a:r>
            <a:endParaRPr lang="fi-FI" dirty="0"/>
          </a:p>
          <a:p>
            <a:r>
              <a:rPr lang="fi-FI" dirty="0" err="1"/>
              <a:t>Rewetting</a:t>
            </a:r>
            <a:r>
              <a:rPr lang="fi-FI" dirty="0"/>
              <a:t> and </a:t>
            </a:r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to i) an open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ii)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clear-cutting</a:t>
            </a:r>
            <a:r>
              <a:rPr lang="fi-FI" dirty="0"/>
              <a:t> at </a:t>
            </a:r>
            <a:r>
              <a:rPr lang="fi-FI" dirty="0" err="1"/>
              <a:t>end</a:t>
            </a:r>
            <a:r>
              <a:rPr lang="fi-FI" dirty="0"/>
              <a:t> of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 err="1"/>
              <a:t>Harvest</a:t>
            </a:r>
            <a:r>
              <a:rPr lang="fi-FI" dirty="0"/>
              <a:t> </a:t>
            </a:r>
            <a:r>
              <a:rPr lang="fi-FI" dirty="0" err="1"/>
              <a:t>residues</a:t>
            </a:r>
            <a:r>
              <a:rPr lang="fi-FI" dirty="0"/>
              <a:t> and </a:t>
            </a:r>
            <a:r>
              <a:rPr lang="fi-FI" dirty="0" err="1"/>
              <a:t>wood</a:t>
            </a:r>
            <a:r>
              <a:rPr lang="fi-FI" dirty="0"/>
              <a:t> products ’</a:t>
            </a:r>
            <a:r>
              <a:rPr lang="fi-FI" dirty="0" err="1"/>
              <a:t>decompose</a:t>
            </a:r>
            <a:r>
              <a:rPr lang="fi-FI" dirty="0"/>
              <a:t>’ in </a:t>
            </a:r>
            <a:r>
              <a:rPr lang="fi-FI" dirty="0" err="1"/>
              <a:t>restoration-scenario</a:t>
            </a:r>
            <a:r>
              <a:rPr lang="fi-FI" dirty="0"/>
              <a:t>,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periodically</a:t>
            </a:r>
            <a:r>
              <a:rPr lang="fi-FI" dirty="0"/>
              <a:t> </a:t>
            </a:r>
            <a:r>
              <a:rPr lang="fi-FI" dirty="0" err="1"/>
              <a:t>replenished</a:t>
            </a:r>
            <a:r>
              <a:rPr lang="fi-FI" dirty="0"/>
              <a:t> in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</a:t>
            </a:r>
            <a:r>
              <a:rPr lang="fi-FI" dirty="0" err="1"/>
              <a:t>scenario</a:t>
            </a:r>
            <a:endParaRPr lang="fi-FI" dirty="0"/>
          </a:p>
          <a:p>
            <a:r>
              <a:rPr lang="fi-FI" dirty="0" err="1">
                <a:solidFill>
                  <a:schemeClr val="accent1"/>
                </a:solidFill>
              </a:rPr>
              <a:t>We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consider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change</a:t>
            </a:r>
            <a:r>
              <a:rPr lang="fi-FI" dirty="0">
                <a:solidFill>
                  <a:schemeClr val="accent1"/>
                </a:solidFill>
              </a:rPr>
              <a:t> in </a:t>
            </a:r>
            <a:r>
              <a:rPr lang="fi-FI" dirty="0" err="1">
                <a:solidFill>
                  <a:schemeClr val="accent1"/>
                </a:solidFill>
              </a:rPr>
              <a:t>total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radiative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forcing</a:t>
            </a:r>
            <a:r>
              <a:rPr lang="fi-FI" dirty="0">
                <a:solidFill>
                  <a:schemeClr val="accent1"/>
                </a:solidFill>
              </a:rPr>
              <a:t> and </a:t>
            </a:r>
            <a:r>
              <a:rPr lang="fi-FI" dirty="0" err="1">
                <a:solidFill>
                  <a:schemeClr val="accent1"/>
                </a:solidFill>
              </a:rPr>
              <a:t>its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components</a:t>
            </a:r>
            <a:endParaRPr lang="fi-FI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9B78A9-62E1-DBFD-BCB5-BC3441C6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62" y="5647595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732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8EA1BF-4375-D554-4C3E-0FB60AE7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9" y="1025877"/>
            <a:ext cx="9007043" cy="3688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Nutrient-rich</a:t>
            </a:r>
            <a:r>
              <a:rPr lang="fi-FI" noProof="0" dirty="0"/>
              <a:t> </a:t>
            </a:r>
            <a:r>
              <a:rPr lang="fi-FI" noProof="0" dirty="0" err="1"/>
              <a:t>forest</a:t>
            </a:r>
            <a:r>
              <a:rPr lang="fi-FI" noProof="0" dirty="0"/>
              <a:t> to open </a:t>
            </a:r>
            <a:r>
              <a:rPr lang="fi-FI" dirty="0" err="1"/>
              <a:t>mesotrophic</a:t>
            </a:r>
            <a:r>
              <a:rPr lang="fi-FI" dirty="0"/>
              <a:t> </a:t>
            </a:r>
            <a:r>
              <a:rPr lang="fi-FI" dirty="0" err="1"/>
              <a:t>fen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sz="24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EECC6-B93A-AAE6-1E22-2851229F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11" y="4647259"/>
            <a:ext cx="6401715" cy="287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CAEB6-D85F-FB3B-E070-D426656A6F59}"/>
              </a:ext>
            </a:extLst>
          </p:cNvPr>
          <p:cNvSpPr txBox="1"/>
          <p:nvPr/>
        </p:nvSpPr>
        <p:spPr>
          <a:xfrm>
            <a:off x="1511929" y="5002110"/>
            <a:ext cx="10511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N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no WP,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rewetting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stronger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0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Restore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to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22BBF-5633-24D7-D843-151C8F45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45" y="1246078"/>
            <a:ext cx="8599494" cy="3664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2073245" y="5002110"/>
            <a:ext cx="9243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i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</a:t>
            </a:r>
            <a:r>
              <a:rPr lang="fi-FI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i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infinitum</a:t>
            </a:r>
            <a:r>
              <a:rPr lang="fi-FI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restoration-scenario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IF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’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locked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opposite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N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as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happens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affect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wood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4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A4FCE-CA4E-866B-8AE4-5DB6A4A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17" y="869929"/>
            <a:ext cx="6875216" cy="590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Restoring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poor</a:t>
            </a:r>
            <a:r>
              <a:rPr lang="fi-FI" dirty="0"/>
              <a:t> </a:t>
            </a:r>
            <a:r>
              <a:rPr lang="fi-FI" dirty="0" err="1"/>
              <a:t>stands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499621" y="1447800"/>
            <a:ext cx="445190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open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peatland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Persistent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net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(CH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+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balance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contributes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Climate-neutral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contribution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AFF91-008E-2C3D-1440-F7631D47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4" y="4707813"/>
            <a:ext cx="4693572" cy="2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restored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BF6-3149-BC74-8F64-B8FBB3B1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59637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Nutrient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rich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stand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 open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mesotrophic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fen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Reweting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by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clear-cutting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during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period</a:t>
            </a:r>
            <a:r>
              <a:rPr lang="fi-FI" dirty="0">
                <a:sym typeface="Wingdings" panose="05000000000000000000" pitchFamily="2" charset="2"/>
              </a:rPr>
              <a:t> (</a:t>
            </a:r>
            <a:r>
              <a:rPr lang="fi-FI" i="1" dirty="0">
                <a:sym typeface="Wingdings" panose="05000000000000000000" pitchFamily="2" charset="2"/>
              </a:rPr>
              <a:t>t</a:t>
            </a:r>
            <a:r>
              <a:rPr lang="fi-FI" i="1" baseline="-25000" dirty="0">
                <a:sym typeface="Wingdings" panose="05000000000000000000" pitchFamily="2" charset="2"/>
              </a:rPr>
              <a:t>rot</a:t>
            </a:r>
            <a:r>
              <a:rPr lang="fi-FI" dirty="0">
                <a:sym typeface="Wingdings" panose="05000000000000000000" pitchFamily="2" charset="2"/>
              </a:rPr>
              <a:t>)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late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earlier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early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 </a:t>
            </a:r>
            <a:r>
              <a:rPr lang="fi-FI" dirty="0" err="1">
                <a:sym typeface="Wingdings" panose="05000000000000000000" pitchFamily="2" charset="2"/>
              </a:rPr>
              <a:t>but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’</a:t>
            </a:r>
            <a:r>
              <a:rPr lang="fi-FI" dirty="0" err="1">
                <a:sym typeface="Wingdings" panose="05000000000000000000" pitchFamily="2" charset="2"/>
              </a:rPr>
              <a:t>gap</a:t>
            </a:r>
            <a:r>
              <a:rPr lang="fi-FI" dirty="0">
                <a:sym typeface="Wingdings" panose="05000000000000000000" pitchFamily="2" charset="2"/>
              </a:rPr>
              <a:t>’ </a:t>
            </a:r>
            <a:r>
              <a:rPr lang="fi-FI" dirty="0" err="1">
                <a:sym typeface="Wingdings" panose="05000000000000000000" pitchFamily="2" charset="2"/>
              </a:rPr>
              <a:t>due</a:t>
            </a:r>
            <a:r>
              <a:rPr lang="fi-FI" dirty="0">
                <a:sym typeface="Wingdings" panose="05000000000000000000" pitchFamily="2" charset="2"/>
              </a:rPr>
              <a:t> to </a:t>
            </a:r>
            <a:r>
              <a:rPr lang="fi-FI" dirty="0" err="1">
                <a:sym typeface="Wingdings" panose="05000000000000000000" pitchFamily="2" charset="2"/>
              </a:rPr>
              <a:t>lost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growth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Best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if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one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can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restore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at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rotation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end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–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but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not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always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practicable</a:t>
            </a:r>
            <a:endParaRPr lang="fi-FI" b="1" dirty="0">
              <a:solidFill>
                <a:schemeClr val="accent4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487E4-166C-C262-25A1-A5F771B7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96" y="1346263"/>
            <a:ext cx="4509045" cy="50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8A8B-1258-32E3-9A07-AF98037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D5601-8B49-346C-C173-E2BDF852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rewetting</a:t>
            </a:r>
            <a:r>
              <a:rPr lang="fi-FI" dirty="0"/>
              <a:t> </a:t>
            </a:r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recover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delay</a:t>
            </a:r>
            <a:r>
              <a:rPr lang="fi-FI" dirty="0"/>
              <a:t>, </a:t>
            </a:r>
            <a:r>
              <a:rPr lang="fi-FI" dirty="0" err="1"/>
              <a:t>except</a:t>
            </a:r>
            <a:r>
              <a:rPr lang="fi-FI" dirty="0"/>
              <a:t> </a:t>
            </a:r>
            <a:r>
              <a:rPr lang="fi-FI" dirty="0" err="1"/>
              <a:t>hydrology</a:t>
            </a:r>
            <a:endParaRPr lang="fi-FI" dirty="0"/>
          </a:p>
          <a:p>
            <a:r>
              <a:rPr lang="fi-FI" dirty="0" err="1"/>
              <a:t>Rate</a:t>
            </a:r>
            <a:r>
              <a:rPr lang="fi-FI" dirty="0"/>
              <a:t> of </a:t>
            </a:r>
            <a:r>
              <a:rPr lang="fi-FI" dirty="0" err="1"/>
              <a:t>soil</a:t>
            </a:r>
            <a:r>
              <a:rPr lang="fi-FI" dirty="0"/>
              <a:t> GHG </a:t>
            </a:r>
            <a:r>
              <a:rPr lang="fi-FI" dirty="0" err="1"/>
              <a:t>balance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is </a:t>
            </a:r>
            <a:r>
              <a:rPr lang="fi-FI" dirty="0" err="1"/>
              <a:t>unknown</a:t>
            </a:r>
            <a:r>
              <a:rPr lang="fi-FI" dirty="0"/>
              <a:t>, </a:t>
            </a:r>
            <a:r>
              <a:rPr lang="fi-FI" dirty="0" err="1"/>
              <a:t>estimated</a:t>
            </a:r>
            <a:r>
              <a:rPr lang="fi-FI" dirty="0"/>
              <a:t> to </a:t>
            </a:r>
            <a:r>
              <a:rPr lang="fi-FI" dirty="0" err="1"/>
              <a:t>take</a:t>
            </a:r>
            <a:r>
              <a:rPr lang="fi-FI" dirty="0"/>
              <a:t> 15 – 30 yr (</a:t>
            </a:r>
            <a:r>
              <a:rPr lang="fi-FI" dirty="0" err="1"/>
              <a:t>Escobar</a:t>
            </a:r>
            <a:r>
              <a:rPr lang="fi-FI" dirty="0"/>
              <a:t> et al. 2022)</a:t>
            </a:r>
          </a:p>
          <a:p>
            <a:r>
              <a:rPr lang="fi-FI" dirty="0" err="1"/>
              <a:t>Delayed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favorable</a:t>
            </a:r>
            <a:r>
              <a:rPr lang="fi-FI" dirty="0"/>
              <a:t> </a:t>
            </a:r>
            <a:r>
              <a:rPr lang="fi-FI" dirty="0" err="1"/>
              <a:t>short-term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harmfull</a:t>
            </a:r>
            <a:r>
              <a:rPr lang="fi-FI" dirty="0"/>
              <a:t> medium-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endParaRPr lang="fi-FI" dirty="0"/>
          </a:p>
          <a:p>
            <a:pPr lvl="1"/>
            <a:r>
              <a:rPr lang="fi-FI" dirty="0" err="1"/>
              <a:t>Mainly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gradual</a:t>
            </a:r>
            <a:r>
              <a:rPr lang="fi-FI" dirty="0"/>
              <a:t> </a:t>
            </a:r>
            <a:r>
              <a:rPr lang="fi-FI" dirty="0" err="1"/>
              <a:t>increase</a:t>
            </a:r>
            <a:r>
              <a:rPr lang="fi-FI" dirty="0"/>
              <a:t> of CH</a:t>
            </a:r>
            <a:r>
              <a:rPr lang="fi-FI" baseline="-25000" dirty="0"/>
              <a:t>4</a:t>
            </a:r>
            <a:r>
              <a:rPr lang="fi-FI" dirty="0"/>
              <a:t> </a:t>
            </a:r>
            <a:r>
              <a:rPr lang="fi-FI" dirty="0" err="1"/>
              <a:t>emissions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272F3-068F-6F6C-9729-34E18498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95" y="831048"/>
            <a:ext cx="4867055" cy="56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6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field of trees with blue sky and clouds&#10;&#10;AI-generated content may be incorrect.">
            <a:extLst>
              <a:ext uri="{FF2B5EF4-FFF2-40B4-BE49-F238E27FC236}">
                <a16:creationId xmlns:a16="http://schemas.microsoft.com/office/drawing/2014/main" id="{B9E53640-F4A1-E581-A96F-1108E908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 r="21686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Content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Atmospheric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in </a:t>
            </a:r>
            <a:r>
              <a:rPr lang="fi-FI" dirty="0" err="1"/>
              <a:t>brief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Methods</a:t>
            </a:r>
            <a:r>
              <a:rPr lang="fi-FI" dirty="0"/>
              <a:t> to </a:t>
            </a:r>
            <a:r>
              <a:rPr lang="fi-FI" dirty="0" err="1"/>
              <a:t>estimate</a:t>
            </a:r>
            <a:r>
              <a:rPr lang="fi-FI" dirty="0"/>
              <a:t> </a:t>
            </a:r>
            <a:r>
              <a:rPr lang="fi-FI" dirty="0" err="1"/>
              <a:t>climate-impact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endParaRPr lang="fi-FI" dirty="0"/>
          </a:p>
          <a:p>
            <a:endParaRPr lang="fi-FI" dirty="0"/>
          </a:p>
          <a:p>
            <a:r>
              <a:rPr lang="en-US" dirty="0"/>
              <a:t>Does rewetting drained peatland forests warm or cool the climate?</a:t>
            </a:r>
          </a:p>
          <a:p>
            <a:endParaRPr lang="en-US" dirty="0"/>
          </a:p>
          <a:p>
            <a:r>
              <a:rPr lang="en-US" dirty="0"/>
              <a:t>Should I rewet?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DB052-C1B7-6DD2-CF1B-55B7207D39B2}"/>
              </a:ext>
            </a:extLst>
          </p:cNvPr>
          <p:cNvSpPr txBox="1"/>
          <p:nvPr/>
        </p:nvSpPr>
        <p:spPr>
          <a:xfrm>
            <a:off x="5187635" y="6550223"/>
            <a:ext cx="3491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Photos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Paavo Ojanen &amp; Luke media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6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Key message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Should we restore?</a:t>
            </a:r>
          </a:p>
        </p:txBody>
      </p:sp>
    </p:spTree>
    <p:extLst>
      <p:ext uri="{BB962C8B-B14F-4D97-AF65-F5344CB8AC3E}">
        <p14:creationId xmlns:p14="http://schemas.microsoft.com/office/powerpoint/2010/main" val="154677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of </a:t>
            </a:r>
            <a:r>
              <a:rPr lang="fi-FI" dirty="0" err="1"/>
              <a:t>rewetting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C3458-61C7-CDAD-A29D-CE6EC18C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42" y="1447800"/>
            <a:ext cx="8098716" cy="436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E9F6A-E982-0DD5-381C-EB698F0A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618" y="3942751"/>
            <a:ext cx="993507" cy="150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AC804-F2AB-8857-43D0-022A0BFB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5" y="3942751"/>
            <a:ext cx="1742679" cy="129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43B46-3FAA-240B-DB70-1390BE1F9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1" y="2417078"/>
            <a:ext cx="885622" cy="1327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B8606-916D-57C7-366C-DE36FE024848}"/>
              </a:ext>
            </a:extLst>
          </p:cNvPr>
          <p:cNvSpPr txBox="1"/>
          <p:nvPr/>
        </p:nvSpPr>
        <p:spPr>
          <a:xfrm>
            <a:off x="2046642" y="5986383"/>
            <a:ext cx="937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nutrient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tree-covered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mires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1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nstruction vehicle digging a hole in the ground&#10;&#10;AI-generated content may be incorrect.">
            <a:extLst>
              <a:ext uri="{FF2B5EF4-FFF2-40B4-BE49-F238E27FC236}">
                <a16:creationId xmlns:a16="http://schemas.microsoft.com/office/drawing/2014/main" id="{50B58540-4896-163B-71BF-3E3F585852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1253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one rewet forest peatlands?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7213931" cy="4176758"/>
          </a:xfrm>
        </p:spPr>
        <p:txBody>
          <a:bodyPr/>
          <a:lstStyle/>
          <a:p>
            <a:r>
              <a:rPr lang="fi-FI" dirty="0">
                <a:solidFill>
                  <a:schemeClr val="accent3"/>
                </a:solidFill>
              </a:rPr>
              <a:t>For </a:t>
            </a:r>
            <a:r>
              <a:rPr lang="fi-FI" dirty="0" err="1">
                <a:solidFill>
                  <a:schemeClr val="accent3"/>
                </a:solidFill>
              </a:rPr>
              <a:t>ecological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benefits</a:t>
            </a:r>
            <a:r>
              <a:rPr lang="fi-FI" dirty="0">
                <a:solidFill>
                  <a:schemeClr val="accent3"/>
                </a:solidFill>
              </a:rPr>
              <a:t> &amp; </a:t>
            </a:r>
            <a:r>
              <a:rPr lang="fi-FI" dirty="0" err="1">
                <a:solidFill>
                  <a:schemeClr val="accent3"/>
                </a:solidFill>
              </a:rPr>
              <a:t>biodiversity</a:t>
            </a:r>
            <a:endParaRPr lang="fi-FI" dirty="0">
              <a:solidFill>
                <a:schemeClr val="accent3"/>
              </a:solidFill>
            </a:endParaRPr>
          </a:p>
          <a:p>
            <a:r>
              <a:rPr lang="fi-FI" dirty="0">
                <a:solidFill>
                  <a:schemeClr val="accent3"/>
                </a:solidFill>
              </a:rPr>
              <a:t>For </a:t>
            </a:r>
            <a:r>
              <a:rPr lang="fi-FI" dirty="0" err="1">
                <a:solidFill>
                  <a:schemeClr val="accent3"/>
                </a:solidFill>
              </a:rPr>
              <a:t>improved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water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retention</a:t>
            </a:r>
            <a:endParaRPr lang="fi-FI" dirty="0">
              <a:solidFill>
                <a:schemeClr val="accent3"/>
              </a:solidFill>
            </a:endParaRPr>
          </a:p>
          <a:p>
            <a:r>
              <a:rPr lang="fi-FI" dirty="0"/>
              <a:t>For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b="1" dirty="0">
                <a:solidFill>
                  <a:schemeClr val="tx1"/>
                </a:solidFill>
              </a:rPr>
              <a:t>For </a:t>
            </a:r>
            <a:r>
              <a:rPr lang="fi-FI" b="1" dirty="0" err="1">
                <a:solidFill>
                  <a:schemeClr val="tx1"/>
                </a:solidFill>
              </a:rPr>
              <a:t>climate</a:t>
            </a:r>
            <a:r>
              <a:rPr lang="fi-FI" b="1" dirty="0">
                <a:solidFill>
                  <a:schemeClr val="tx1"/>
                </a:solidFill>
              </a:rPr>
              <a:t> </a:t>
            </a:r>
            <a:r>
              <a:rPr lang="fi-FI" b="1" dirty="0" err="1">
                <a:solidFill>
                  <a:schemeClr val="tx1"/>
                </a:solidFill>
              </a:rPr>
              <a:t>only</a:t>
            </a:r>
            <a:r>
              <a:rPr lang="fi-FI" b="1" dirty="0">
                <a:solidFill>
                  <a:schemeClr val="tx1"/>
                </a:solidFill>
              </a:rPr>
              <a:t> in a </a:t>
            </a:r>
            <a:r>
              <a:rPr lang="fi-FI" b="1" dirty="0" err="1">
                <a:solidFill>
                  <a:schemeClr val="tx1"/>
                </a:solidFill>
              </a:rPr>
              <a:t>rare</a:t>
            </a:r>
            <a:r>
              <a:rPr lang="fi-FI" b="1" dirty="0">
                <a:solidFill>
                  <a:schemeClr val="tx1"/>
                </a:solidFill>
              </a:rPr>
              <a:t> case </a:t>
            </a:r>
            <a:r>
              <a:rPr lang="fi-FI" b="1" dirty="0" err="1">
                <a:solidFill>
                  <a:schemeClr val="tx1"/>
                </a:solidFill>
              </a:rPr>
              <a:t>when</a:t>
            </a:r>
            <a:r>
              <a:rPr lang="fi-FI" b="1" dirty="0">
                <a:solidFill>
                  <a:schemeClr val="tx1"/>
                </a:solidFill>
              </a:rPr>
              <a:t> </a:t>
            </a:r>
            <a:r>
              <a:rPr lang="fi-FI" b="1" dirty="0" err="1">
                <a:solidFill>
                  <a:schemeClr val="tx1"/>
                </a:solidFill>
              </a:rPr>
              <a:t>tree</a:t>
            </a:r>
            <a:r>
              <a:rPr lang="fi-FI" b="1" dirty="0">
                <a:solidFill>
                  <a:schemeClr val="tx1"/>
                </a:solidFill>
              </a:rPr>
              <a:t> C </a:t>
            </a:r>
            <a:r>
              <a:rPr lang="fi-FI" b="1" dirty="0" err="1">
                <a:solidFill>
                  <a:schemeClr val="tx1"/>
                </a:solidFill>
              </a:rPr>
              <a:t>storage</a:t>
            </a:r>
            <a:r>
              <a:rPr lang="fi-FI" b="1" dirty="0">
                <a:solidFill>
                  <a:schemeClr val="tx1"/>
                </a:solidFill>
              </a:rPr>
              <a:t> is </a:t>
            </a:r>
            <a:r>
              <a:rPr lang="fi-FI" b="1" dirty="0" err="1">
                <a:solidFill>
                  <a:schemeClr val="tx1"/>
                </a:solidFill>
              </a:rPr>
              <a:t>preserved</a:t>
            </a:r>
            <a:endParaRPr lang="fi-FI" b="1" dirty="0">
              <a:solidFill>
                <a:schemeClr val="tx1"/>
              </a:solidFill>
            </a:endParaRPr>
          </a:p>
          <a:p>
            <a:pPr lvl="1"/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assessed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only</a:t>
            </a:r>
            <a:endParaRPr lang="fi-FI" dirty="0"/>
          </a:p>
          <a:p>
            <a:pPr lvl="1"/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larger</a:t>
            </a:r>
            <a:r>
              <a:rPr lang="fi-FI" dirty="0"/>
              <a:t> </a:t>
            </a:r>
            <a:r>
              <a:rPr lang="fi-FI" dirty="0" err="1"/>
              <a:t>toolkit</a:t>
            </a:r>
            <a:endParaRPr lang="fi-FI" dirty="0"/>
          </a:p>
          <a:p>
            <a:r>
              <a:rPr lang="fi-FI" dirty="0" err="1">
                <a:solidFill>
                  <a:schemeClr val="tx1"/>
                </a:solidFill>
              </a:rPr>
              <a:t>Our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results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are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by</a:t>
            </a:r>
            <a:r>
              <a:rPr lang="fi-FI" dirty="0">
                <a:solidFill>
                  <a:schemeClr val="tx1"/>
                </a:solidFill>
              </a:rPr>
              <a:t> no </a:t>
            </a:r>
            <a:r>
              <a:rPr lang="fi-FI" dirty="0" err="1">
                <a:solidFill>
                  <a:schemeClr val="tx1"/>
                </a:solidFill>
              </a:rPr>
              <a:t>means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ground-breaking</a:t>
            </a:r>
            <a:endParaRPr lang="fi-FI" dirty="0">
              <a:solidFill>
                <a:schemeClr val="tx1"/>
              </a:solidFill>
            </a:endParaRPr>
          </a:p>
          <a:p>
            <a:r>
              <a:rPr lang="fi-FI" b="1" dirty="0" err="1">
                <a:solidFill>
                  <a:schemeClr val="accent1"/>
                </a:solidFill>
              </a:rPr>
              <a:t>Surprising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how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knowledge</a:t>
            </a:r>
            <a:r>
              <a:rPr lang="fi-FI" b="1" dirty="0">
                <a:solidFill>
                  <a:schemeClr val="accent1"/>
                </a:solidFill>
              </a:rPr>
              <a:t> is </a:t>
            </a:r>
            <a:r>
              <a:rPr lang="fi-FI" b="1" dirty="0" err="1">
                <a:solidFill>
                  <a:schemeClr val="accent1"/>
                </a:solidFill>
              </a:rPr>
              <a:t>commonly</a:t>
            </a:r>
            <a:r>
              <a:rPr lang="fi-FI" b="1" dirty="0">
                <a:solidFill>
                  <a:schemeClr val="accent1"/>
                </a:solidFill>
              </a:rPr>
              <a:t> miss-</a:t>
            </a:r>
            <a:r>
              <a:rPr lang="fi-FI" b="1" dirty="0" err="1">
                <a:solidFill>
                  <a:schemeClr val="accent1"/>
                </a:solidFill>
              </a:rPr>
              <a:t>used</a:t>
            </a:r>
            <a:endParaRPr lang="fi-FI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4282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5594-90E6-106C-12DB-11E7368AC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547836"/>
            <a:ext cx="10645200" cy="2903494"/>
          </a:xfrm>
        </p:spPr>
        <p:txBody>
          <a:bodyPr/>
          <a:lstStyle/>
          <a:p>
            <a:r>
              <a:rPr lang="en-GB" noProof="0" dirty="0"/>
              <a:t>Thanks!</a:t>
            </a:r>
            <a:br>
              <a:rPr lang="en-GB" noProof="0" dirty="0"/>
            </a:br>
            <a:br>
              <a:rPr lang="en-GB" noProof="0" dirty="0"/>
            </a:br>
            <a:r>
              <a:rPr lang="en-GB" sz="2000" noProof="0" dirty="0"/>
              <a:t>Contact: samuli.Launiainen@luke.fi</a:t>
            </a:r>
          </a:p>
        </p:txBody>
      </p:sp>
      <p:pic>
        <p:nvPicPr>
          <p:cNvPr id="3" name="Picture 2" descr="A blue triangle with black text">
            <a:extLst>
              <a:ext uri="{FF2B5EF4-FFF2-40B4-BE49-F238E27FC236}">
                <a16:creationId xmlns:a16="http://schemas.microsoft.com/office/drawing/2014/main" id="{E69AE7B6-A1A0-60F4-1540-38AF0A58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7" y="51955"/>
            <a:ext cx="2729336" cy="1831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0320E-5F10-05BD-02A6-B5128EA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746" y="0"/>
            <a:ext cx="1847850" cy="179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21995-EE55-99F7-A3DB-1A2137F49249}"/>
              </a:ext>
            </a:extLst>
          </p:cNvPr>
          <p:cNvSpPr txBox="1"/>
          <p:nvPr/>
        </p:nvSpPr>
        <p:spPr>
          <a:xfrm>
            <a:off x="225367" y="1785903"/>
            <a:ext cx="4974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LS-Hydro (2023-2027): From forest structure to hydrological function – merging dense EO data and process-models</a:t>
            </a:r>
          </a:p>
          <a:p>
            <a:pPr algn="l"/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 (2022-2026): Precision nutrient management - a tool for mitigation of climate change and environmental loading in boreal forestry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43E49-D25D-CB82-6DBF-81E4FFA61D2A}"/>
              </a:ext>
            </a:extLst>
          </p:cNvPr>
          <p:cNvSpPr txBox="1"/>
          <p:nvPr/>
        </p:nvSpPr>
        <p:spPr>
          <a:xfrm>
            <a:off x="6925471" y="1883451"/>
            <a:ext cx="47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GreenFeedBack</a:t>
            </a:r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Greenhouse gas fluxes and Earth system feedbacks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References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800" dirty="0" err="1"/>
              <a:t>Escobar</a:t>
            </a:r>
            <a:r>
              <a:rPr lang="fi-FI" sz="1800" dirty="0"/>
              <a:t> et al. 2022. </a:t>
            </a:r>
            <a:r>
              <a:rPr lang="fi-FI" sz="1800" dirty="0" err="1"/>
              <a:t>Front</a:t>
            </a:r>
            <a:r>
              <a:rPr lang="fi-FI" sz="1800" dirty="0"/>
              <a:t>. </a:t>
            </a:r>
            <a:r>
              <a:rPr lang="fi-FI" sz="1800" dirty="0" err="1"/>
              <a:t>Env</a:t>
            </a:r>
            <a:r>
              <a:rPr lang="fi-FI" sz="1800" dirty="0"/>
              <a:t>. </a:t>
            </a:r>
            <a:r>
              <a:rPr lang="fi-FI" sz="1800" dirty="0" err="1"/>
              <a:t>Sci</a:t>
            </a:r>
            <a:r>
              <a:rPr lang="fi-FI" sz="1800" dirty="0"/>
              <a:t>., </a:t>
            </a:r>
            <a:r>
              <a:rPr lang="fi-FI" sz="1800" dirty="0" err="1"/>
              <a:t>doi</a:t>
            </a:r>
            <a:r>
              <a:rPr lang="fi-FI" sz="1800" dirty="0"/>
              <a:t>: 10.3389/fenvs.2022.834371</a:t>
            </a:r>
          </a:p>
          <a:p>
            <a:r>
              <a:rPr lang="fi-FI" sz="1800" dirty="0"/>
              <a:t>Laine et al. 2024. </a:t>
            </a:r>
            <a:r>
              <a:rPr lang="fi-FI" sz="1800" dirty="0" err="1"/>
              <a:t>Rest</a:t>
            </a:r>
            <a:r>
              <a:rPr lang="fi-FI" sz="1800" dirty="0"/>
              <a:t>. </a:t>
            </a:r>
            <a:r>
              <a:rPr lang="fi-FI" sz="1800" dirty="0" err="1"/>
              <a:t>Ecol</a:t>
            </a:r>
            <a:r>
              <a:rPr lang="fi-FI" sz="1800" dirty="0"/>
              <a:t>., https://doi.org/10.1111/rec.14213</a:t>
            </a:r>
          </a:p>
          <a:p>
            <a:r>
              <a:rPr lang="fi-FI" sz="1800" dirty="0"/>
              <a:t>Launiainen et al. 2025. </a:t>
            </a:r>
            <a:r>
              <a:rPr lang="fi-FI" sz="1800" dirty="0" err="1"/>
              <a:t>Ambio</a:t>
            </a:r>
            <a:r>
              <a:rPr lang="fi-FI" sz="1800" dirty="0"/>
              <a:t> (in </a:t>
            </a:r>
            <a:r>
              <a:rPr lang="fi-FI" sz="1800" dirty="0" err="1"/>
              <a:t>review</a:t>
            </a:r>
            <a:r>
              <a:rPr lang="fi-FI" sz="1800" dirty="0"/>
              <a:t>), https://doi.org/10.31223/X5H43K</a:t>
            </a:r>
          </a:p>
          <a:p>
            <a:r>
              <a:rPr lang="fi-FI" sz="1800" dirty="0"/>
              <a:t>Lohila et al. 2010 J. </a:t>
            </a:r>
            <a:r>
              <a:rPr lang="fi-FI" sz="1800" dirty="0" err="1"/>
              <a:t>Geophys</a:t>
            </a:r>
            <a:r>
              <a:rPr lang="fi-FI" sz="1800" dirty="0"/>
              <a:t>. Res., doi:10.1029/2010JG001327 </a:t>
            </a:r>
          </a:p>
          <a:p>
            <a:r>
              <a:rPr lang="fi-FI" sz="1800" dirty="0"/>
              <a:t>Peräkylä et al. 2025. </a:t>
            </a:r>
            <a:r>
              <a:rPr lang="fi-FI" sz="1800" dirty="0" err="1"/>
              <a:t>Biogeosci</a:t>
            </a:r>
            <a:r>
              <a:rPr lang="fi-FI" sz="1800" dirty="0"/>
              <a:t>., https://doi.org/10.5194/bg-22-153-2025</a:t>
            </a:r>
            <a:endParaRPr lang="en-US" sz="1800" dirty="0"/>
          </a:p>
          <a:p>
            <a:r>
              <a:rPr lang="en-US" sz="1800" dirty="0"/>
              <a:t>Ojanen, P. and </a:t>
            </a:r>
            <a:r>
              <a:rPr lang="en-US" sz="1800" dirty="0" err="1"/>
              <a:t>Minkkinen</a:t>
            </a:r>
            <a:r>
              <a:rPr lang="en-US" sz="1800" dirty="0"/>
              <a:t>, K., 2019. Mires and Peat, 24(Article 27), p.27.</a:t>
            </a:r>
            <a:endParaRPr lang="fi-FI" sz="1800" dirty="0"/>
          </a:p>
          <a:p>
            <a:r>
              <a:rPr lang="fi-FI" sz="1800" dirty="0"/>
              <a:t>Sarkkola et al. 2010. Can. J. For. Res. 40(8), pp.1485-1496.</a:t>
            </a:r>
          </a:p>
        </p:txBody>
      </p:sp>
    </p:spTree>
    <p:extLst>
      <p:ext uri="{BB962C8B-B14F-4D97-AF65-F5344CB8AC3E}">
        <p14:creationId xmlns:p14="http://schemas.microsoft.com/office/powerpoint/2010/main" val="21436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radiative forcing changes</a:t>
            </a:r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16ACE-9D58-185B-63A8-6B1A3B65A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r>
              <a:rPr lang="fi-FI" dirty="0"/>
              <a:t> is </a:t>
            </a:r>
            <a:r>
              <a:rPr lang="fi-FI" dirty="0" err="1"/>
              <a:t>absorbed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Earth </a:t>
            </a:r>
            <a:r>
              <a:rPr lang="fi-FI" dirty="0" err="1"/>
              <a:t>system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82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(RF)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707215" cy="4176758"/>
          </a:xfrm>
        </p:spPr>
        <p:txBody>
          <a:bodyPr/>
          <a:lstStyle/>
          <a:p>
            <a:r>
              <a:rPr lang="fi-FI" sz="1800" dirty="0" err="1"/>
              <a:t>Measures</a:t>
            </a:r>
            <a:r>
              <a:rPr lang="fi-FI" sz="1800" dirty="0"/>
              <a:t> </a:t>
            </a:r>
            <a:r>
              <a:rPr lang="fi-FI" sz="1800" dirty="0" err="1"/>
              <a:t>how</a:t>
            </a:r>
            <a:r>
              <a:rPr lang="fi-FI" sz="1800" dirty="0"/>
              <a:t> </a:t>
            </a:r>
            <a:r>
              <a:rPr lang="fi-FI" sz="1800" dirty="0" err="1"/>
              <a:t>Earth’s</a:t>
            </a:r>
            <a:r>
              <a:rPr lang="fi-FI" sz="1800" dirty="0"/>
              <a:t> </a:t>
            </a:r>
            <a:r>
              <a:rPr lang="fi-FI" sz="1800" dirty="0" err="1"/>
              <a:t>energy</a:t>
            </a:r>
            <a:r>
              <a:rPr lang="fi-FI" sz="1800" dirty="0"/>
              <a:t> </a:t>
            </a:r>
            <a:r>
              <a:rPr lang="fi-FI" sz="1800" dirty="0" err="1"/>
              <a:t>budget</a:t>
            </a:r>
            <a:r>
              <a:rPr lang="fi-FI" sz="1800" dirty="0"/>
              <a:t> </a:t>
            </a:r>
            <a:r>
              <a:rPr lang="fi-FI" sz="1800" dirty="0" err="1"/>
              <a:t>changes</a:t>
            </a:r>
            <a:r>
              <a:rPr lang="fi-FI" sz="1800" dirty="0"/>
              <a:t> </a:t>
            </a:r>
            <a:r>
              <a:rPr lang="fi-FI" sz="1800" dirty="0" err="1"/>
              <a:t>due</a:t>
            </a:r>
            <a:r>
              <a:rPr lang="fi-FI" sz="1800" dirty="0"/>
              <a:t> to e.g. </a:t>
            </a:r>
            <a:r>
              <a:rPr lang="fi-FI" sz="1800" dirty="0" err="1"/>
              <a:t>land-use</a:t>
            </a:r>
            <a:r>
              <a:rPr lang="fi-FI" sz="1800" dirty="0"/>
              <a:t> </a:t>
            </a:r>
            <a:r>
              <a:rPr lang="fi-FI" sz="1800" dirty="0" err="1"/>
              <a:t>change</a:t>
            </a:r>
            <a:endParaRPr lang="fi-FI" sz="1800" dirty="0"/>
          </a:p>
          <a:p>
            <a:r>
              <a:rPr lang="fi-FI" sz="1800" dirty="0" err="1"/>
              <a:t>Increased</a:t>
            </a:r>
            <a:r>
              <a:rPr lang="fi-FI" sz="1800" dirty="0"/>
              <a:t> atm. GHG </a:t>
            </a:r>
            <a:r>
              <a:rPr lang="fi-FI" sz="1800" dirty="0" err="1"/>
              <a:t>concentrations</a:t>
            </a:r>
            <a:r>
              <a:rPr lang="fi-FI" sz="1800" dirty="0"/>
              <a:t> </a:t>
            </a:r>
            <a:r>
              <a:rPr lang="fi-FI" sz="1800" dirty="0" err="1"/>
              <a:t>increase</a:t>
            </a:r>
            <a:r>
              <a:rPr lang="fi-FI" sz="1800" dirty="0"/>
              <a:t> absorption of </a:t>
            </a:r>
            <a:r>
              <a:rPr lang="fi-FI" sz="1800" dirty="0" err="1"/>
              <a:t>thermal</a:t>
            </a:r>
            <a:r>
              <a:rPr lang="fi-FI" sz="1800" dirty="0"/>
              <a:t> </a:t>
            </a:r>
            <a:r>
              <a:rPr lang="fi-FI" sz="1800" dirty="0" err="1"/>
              <a:t>radiation</a:t>
            </a:r>
            <a:endParaRPr lang="fi-FI" sz="1800" dirty="0"/>
          </a:p>
          <a:p>
            <a:r>
              <a:rPr lang="fi-FI" sz="1800" dirty="0"/>
              <a:t>Change in </a:t>
            </a:r>
            <a:r>
              <a:rPr lang="fi-FI" sz="1800" dirty="0" err="1"/>
              <a:t>peatland</a:t>
            </a:r>
            <a:r>
              <a:rPr lang="fi-FI" sz="1800" dirty="0"/>
              <a:t> </a:t>
            </a:r>
            <a:r>
              <a:rPr lang="fi-FI" sz="1800" dirty="0" err="1"/>
              <a:t>structure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affect</a:t>
            </a:r>
            <a:r>
              <a:rPr lang="fi-FI" sz="1800" dirty="0"/>
              <a:t> albedo</a:t>
            </a:r>
          </a:p>
          <a:p>
            <a:endParaRPr lang="fi-FI" sz="1800" dirty="0"/>
          </a:p>
          <a:p>
            <a:r>
              <a:rPr lang="fi-FI" sz="1800" dirty="0" err="1"/>
              <a:t>Metric</a:t>
            </a:r>
            <a:r>
              <a:rPr lang="fi-FI" sz="1800" dirty="0"/>
              <a:t> to </a:t>
            </a:r>
            <a:r>
              <a:rPr lang="fi-FI" sz="1800" dirty="0" err="1"/>
              <a:t>compare</a:t>
            </a:r>
            <a:r>
              <a:rPr lang="fi-FI" sz="1800" dirty="0"/>
              <a:t> </a:t>
            </a:r>
            <a:r>
              <a:rPr lang="fi-FI" sz="1800" dirty="0" err="1"/>
              <a:t>climate</a:t>
            </a:r>
            <a:r>
              <a:rPr lang="fi-FI" sz="1800" dirty="0"/>
              <a:t> </a:t>
            </a:r>
            <a:r>
              <a:rPr lang="fi-FI" sz="1800" dirty="0" err="1"/>
              <a:t>impacts</a:t>
            </a:r>
            <a:r>
              <a:rPr lang="fi-FI" sz="1800" dirty="0"/>
              <a:t> </a:t>
            </a:r>
            <a:r>
              <a:rPr lang="fi-FI" sz="1800" dirty="0" err="1"/>
              <a:t>from</a:t>
            </a:r>
            <a:r>
              <a:rPr lang="fi-FI" sz="1800" dirty="0"/>
              <a:t> </a:t>
            </a:r>
            <a:r>
              <a:rPr lang="fi-FI" sz="1800" dirty="0" err="1"/>
              <a:t>multiple</a:t>
            </a:r>
            <a:r>
              <a:rPr lang="fi-FI" sz="1800" dirty="0"/>
              <a:t> </a:t>
            </a:r>
            <a:r>
              <a:rPr lang="fi-FI" sz="1800" dirty="0" err="1"/>
              <a:t>causes</a:t>
            </a:r>
            <a:r>
              <a:rPr lang="fi-FI" sz="1800" dirty="0"/>
              <a:t>:  </a:t>
            </a:r>
            <a:r>
              <a:rPr lang="fi-FI" sz="1800" dirty="0" err="1"/>
              <a:t>several</a:t>
            </a:r>
            <a:r>
              <a:rPr lang="fi-FI" sz="1800" dirty="0"/>
              <a:t> </a:t>
            </a:r>
            <a:r>
              <a:rPr lang="fi-FI" sz="1800" dirty="0" err="1"/>
              <a:t>GHG’s</a:t>
            </a:r>
            <a:r>
              <a:rPr lang="fi-FI" sz="1800" dirty="0"/>
              <a:t>, albedo, …</a:t>
            </a:r>
          </a:p>
          <a:p>
            <a:endParaRPr lang="fi-FI" sz="1800" dirty="0"/>
          </a:p>
          <a:p>
            <a:r>
              <a:rPr lang="fi-FI" sz="1800" b="1" dirty="0" err="1">
                <a:solidFill>
                  <a:schemeClr val="accent1"/>
                </a:solidFill>
              </a:rPr>
              <a:t>RF’s</a:t>
            </a:r>
            <a:r>
              <a:rPr lang="fi-FI" sz="1800" b="1" dirty="0">
                <a:solidFill>
                  <a:schemeClr val="accent1"/>
                </a:solidFill>
              </a:rPr>
              <a:t> of </a:t>
            </a:r>
            <a:r>
              <a:rPr lang="fi-FI" sz="1800" b="1" dirty="0" err="1">
                <a:solidFill>
                  <a:schemeClr val="accent1"/>
                </a:solidFill>
              </a:rPr>
              <a:t>different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GHG’s</a:t>
            </a:r>
            <a:r>
              <a:rPr lang="fi-FI" sz="1800" b="1" dirty="0">
                <a:solidFill>
                  <a:schemeClr val="accent1"/>
                </a:solidFill>
              </a:rPr>
              <a:t>, albedo etc. </a:t>
            </a:r>
            <a:r>
              <a:rPr lang="fi-FI" sz="1800" b="1" dirty="0" err="1">
                <a:solidFill>
                  <a:schemeClr val="accent1"/>
                </a:solidFill>
              </a:rPr>
              <a:t>are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additive</a:t>
            </a: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2E8E7-759C-02B7-DD6E-443E017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34" y="2269261"/>
            <a:ext cx="5573400" cy="3806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D89ABC-E939-A3B6-4D20-DCE4E08F1E0C}"/>
              </a:ext>
            </a:extLst>
          </p:cNvPr>
          <p:cNvSpPr txBox="1"/>
          <p:nvPr/>
        </p:nvSpPr>
        <p:spPr>
          <a:xfrm>
            <a:off x="6708656" y="1150898"/>
            <a:ext cx="5483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 err="1">
                <a:solidFill>
                  <a:schemeClr val="accent1"/>
                </a:solidFill>
              </a:rPr>
              <a:t>We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compare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two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alternative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land-use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cases</a:t>
            </a:r>
            <a:r>
              <a:rPr lang="fi-FI" b="1" dirty="0">
                <a:solidFill>
                  <a:schemeClr val="accent1"/>
                </a:solidFill>
              </a:rPr>
              <a:t>: </a:t>
            </a:r>
            <a:r>
              <a:rPr lang="fi-FI" b="1" dirty="0" err="1">
                <a:solidFill>
                  <a:schemeClr val="accent1"/>
                </a:solidFill>
              </a:rPr>
              <a:t>continued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forestry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use</a:t>
            </a:r>
            <a:r>
              <a:rPr lang="fi-FI" b="1" dirty="0">
                <a:solidFill>
                  <a:schemeClr val="accent1"/>
                </a:solidFill>
              </a:rPr>
              <a:t> and </a:t>
            </a:r>
            <a:r>
              <a:rPr lang="fi-FI" b="1" dirty="0" err="1">
                <a:solidFill>
                  <a:schemeClr val="accent1"/>
                </a:solidFill>
              </a:rPr>
              <a:t>restoration</a:t>
            </a:r>
            <a:endParaRPr lang="fi-FI" b="1" dirty="0">
              <a:solidFill>
                <a:schemeClr val="accent1"/>
              </a:solidFill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F8BB28-46EB-9ADC-C89B-73655670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77AD36-4E56-89FB-175E-29E36ED07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/>
              <a:t>Change in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i="1" dirty="0"/>
              <a:t>t: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Change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in RF: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     </a:t>
            </a:r>
            <a:r>
              <a:rPr lang="fi-FI" dirty="0" err="1"/>
              <a:t>depict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efficiency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C8A5C-8850-F10B-DCE3-005D9226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78" y="6238284"/>
            <a:ext cx="433387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EE141-B917-357D-332D-57F68C1E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9" y="2675539"/>
            <a:ext cx="4581116" cy="746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CBFFA-680B-13BA-3DFC-A635F74A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9" y="4291931"/>
            <a:ext cx="2924175" cy="447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EF5BD-1887-B614-77AB-680BAA3C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232" y="140941"/>
            <a:ext cx="3860246" cy="3288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A45D8A-F0FF-7004-5459-F49F232DD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78" y="3422015"/>
            <a:ext cx="3908600" cy="33283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39219-EC5A-7EB6-4ED8-EA0B304C6216}"/>
              </a:ext>
            </a:extLst>
          </p:cNvPr>
          <p:cNvSpPr txBox="1"/>
          <p:nvPr/>
        </p:nvSpPr>
        <p:spPr>
          <a:xfrm>
            <a:off x="9804661" y="5638397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A8ECF-E63C-DA2E-6AC7-B1CCC24681EF}"/>
              </a:ext>
            </a:extLst>
          </p:cNvPr>
          <p:cNvSpPr txBox="1"/>
          <p:nvPr/>
        </p:nvSpPr>
        <p:spPr>
          <a:xfrm>
            <a:off x="9430327" y="267553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0CFDB-F0F3-1C3A-5855-A95F939DB0A2}"/>
              </a:ext>
            </a:extLst>
          </p:cNvPr>
          <p:cNvSpPr txBox="1"/>
          <p:nvPr/>
        </p:nvSpPr>
        <p:spPr>
          <a:xfrm>
            <a:off x="9554374" y="4108330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B48FF-435A-78DF-5C6B-48D5EF123955}"/>
              </a:ext>
            </a:extLst>
          </p:cNvPr>
          <p:cNvSpPr txBox="1"/>
          <p:nvPr/>
        </p:nvSpPr>
        <p:spPr>
          <a:xfrm>
            <a:off x="9383584" y="904841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22215A-ACAE-369B-3B06-5968CBA74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21" y="5042852"/>
            <a:ext cx="628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9D01-5364-CA1F-D4FA-0871ECBA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RF’s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additive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2470-41EF-F2FC-FDDE-CA2BE1EA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67" y="378691"/>
            <a:ext cx="6697420" cy="6355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29572-FFB7-6EA8-75A1-FF8723E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4" y="1851450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FE9BE9-A42C-093E-23A0-A55C950E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6" y="3102977"/>
            <a:ext cx="4349470" cy="2950688"/>
          </a:xfrm>
        </p:spPr>
        <p:txBody>
          <a:bodyPr/>
          <a:lstStyle/>
          <a:p>
            <a:pPr marL="0" indent="0">
              <a:buNone/>
            </a:pPr>
            <a:r>
              <a:rPr lang="fi-FI" sz="1800" b="1" dirty="0"/>
              <a:t>Time-</a:t>
            </a:r>
            <a:r>
              <a:rPr lang="fi-FI" sz="1800" b="1" dirty="0" err="1"/>
              <a:t>varying</a:t>
            </a:r>
            <a:r>
              <a:rPr lang="fi-FI" sz="1800" b="1" dirty="0"/>
              <a:t> </a:t>
            </a:r>
            <a:r>
              <a:rPr lang="fi-FI" sz="1800" b="1" dirty="0" err="1"/>
              <a:t>contribution</a:t>
            </a:r>
            <a:r>
              <a:rPr lang="fi-FI" sz="1800" b="1" dirty="0"/>
              <a:t> of</a:t>
            </a:r>
          </a:p>
          <a:p>
            <a:r>
              <a:rPr lang="fi-FI" sz="1800" dirty="0" err="1">
                <a:solidFill>
                  <a:schemeClr val="tx1"/>
                </a:solidFill>
              </a:rPr>
              <a:t>Different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GHG’s</a:t>
            </a:r>
            <a:endParaRPr lang="fi-FI" sz="1800" dirty="0">
              <a:solidFill>
                <a:schemeClr val="tx1"/>
              </a:solidFill>
            </a:endParaRPr>
          </a:p>
          <a:p>
            <a:r>
              <a:rPr lang="fi-FI" sz="1800" dirty="0">
                <a:solidFill>
                  <a:schemeClr val="tx1"/>
                </a:solidFill>
              </a:rPr>
              <a:t>(</a:t>
            </a:r>
            <a:r>
              <a:rPr lang="fi-FI" sz="1800" dirty="0" err="1">
                <a:solidFill>
                  <a:schemeClr val="tx1"/>
                </a:solidFill>
              </a:rPr>
              <a:t>eco</a:t>
            </a:r>
            <a:r>
              <a:rPr lang="fi-FI" sz="1800" dirty="0">
                <a:solidFill>
                  <a:schemeClr val="tx1"/>
                </a:solidFill>
              </a:rPr>
              <a:t>)</a:t>
            </a:r>
            <a:r>
              <a:rPr lang="fi-FI" sz="1800" dirty="0" err="1">
                <a:solidFill>
                  <a:schemeClr val="tx1"/>
                </a:solidFill>
              </a:rPr>
              <a:t>system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components</a:t>
            </a:r>
            <a:endParaRPr lang="fi-FI" sz="1800" dirty="0">
              <a:solidFill>
                <a:schemeClr val="tx1"/>
              </a:solidFill>
            </a:endParaRPr>
          </a:p>
          <a:p>
            <a:endParaRPr lang="fi-FI" sz="1800" dirty="0">
              <a:solidFill>
                <a:schemeClr val="accent1"/>
              </a:solidFill>
            </a:endParaRPr>
          </a:p>
          <a:p>
            <a:r>
              <a:rPr lang="fi-FI" sz="1800" b="1" dirty="0">
                <a:solidFill>
                  <a:schemeClr val="accent1"/>
                </a:solidFill>
              </a:rPr>
              <a:t>Can </a:t>
            </a:r>
            <a:r>
              <a:rPr lang="fi-FI" sz="1800" b="1" dirty="0" err="1">
                <a:solidFill>
                  <a:schemeClr val="accent1"/>
                </a:solidFill>
              </a:rPr>
              <a:t>climate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impact</a:t>
            </a:r>
            <a:r>
              <a:rPr lang="fi-FI" sz="1800" b="1" dirty="0">
                <a:solidFill>
                  <a:schemeClr val="accent1"/>
                </a:solidFill>
              </a:rPr>
              <a:t> of </a:t>
            </a:r>
            <a:r>
              <a:rPr lang="fi-FI" sz="1800" b="1" dirty="0" err="1">
                <a:solidFill>
                  <a:schemeClr val="accent1"/>
                </a:solidFill>
              </a:rPr>
              <a:t>peatland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use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determined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based</a:t>
            </a:r>
            <a:r>
              <a:rPr lang="fi-FI" sz="1800" b="1" dirty="0">
                <a:solidFill>
                  <a:schemeClr val="accent1"/>
                </a:solidFill>
              </a:rPr>
              <a:t> on CO</a:t>
            </a:r>
            <a:r>
              <a:rPr lang="fi-FI" sz="1800" b="1" baseline="-25000" dirty="0">
                <a:solidFill>
                  <a:schemeClr val="accent1"/>
                </a:solidFill>
              </a:rPr>
              <a:t>2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only</a:t>
            </a:r>
            <a:r>
              <a:rPr lang="fi-FI" sz="1800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7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Bookkeeping model and boundaries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We compute change in system CO</a:t>
            </a:r>
            <a:r>
              <a:rPr lang="en-GB" baseline="-25000" noProof="0" dirty="0"/>
              <a:t>2</a:t>
            </a:r>
            <a:r>
              <a:rPr lang="en-GB" noProof="0" dirty="0"/>
              <a:t> storage and CO</a:t>
            </a:r>
            <a:r>
              <a:rPr lang="en-GB" baseline="-25000" noProof="0" dirty="0"/>
              <a:t>2</a:t>
            </a:r>
            <a:r>
              <a:rPr lang="en-GB" noProof="0" dirty="0"/>
              <a:t>, CH</a:t>
            </a:r>
            <a:r>
              <a:rPr lang="en-GB" baseline="-25000" noProof="0" dirty="0"/>
              <a:t>4</a:t>
            </a:r>
            <a:r>
              <a:rPr lang="en-GB" noProof="0" dirty="0"/>
              <a:t> and N</a:t>
            </a:r>
            <a:r>
              <a:rPr lang="en-GB" baseline="-25000" noProof="0" dirty="0"/>
              <a:t>2</a:t>
            </a:r>
            <a:r>
              <a:rPr lang="en-GB" noProof="0" dirty="0"/>
              <a:t>O </a:t>
            </a:r>
            <a:r>
              <a:rPr lang="en-GB" dirty="0"/>
              <a:t>fluxes</a:t>
            </a:r>
            <a:r>
              <a:rPr lang="en-GB" noProof="0" dirty="0"/>
              <a:t> over time (forestry vs. restoration). These change atmospheric GHG concentrations and RF’s.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B6997-C6FA-3868-04D3-B7AD9B6E1500}"/>
              </a:ext>
            </a:extLst>
          </p:cNvPr>
          <p:cNvSpPr txBox="1"/>
          <p:nvPr/>
        </p:nvSpPr>
        <p:spPr>
          <a:xfrm>
            <a:off x="7388981" y="5758004"/>
            <a:ext cx="410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out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a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clever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way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8987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 of a forest diagram">
            <a:extLst>
              <a:ext uri="{FF2B5EF4-FFF2-40B4-BE49-F238E27FC236}">
                <a16:creationId xmlns:a16="http://schemas.microsoft.com/office/drawing/2014/main" id="{AEE9F09D-69A1-2164-1227-AE1BF1BF7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52" y="685803"/>
            <a:ext cx="8535642" cy="480129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440750-1F2A-D9C7-39D2-C9FA07ED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 </a:t>
            </a:r>
            <a:r>
              <a:rPr lang="fi-FI" dirty="0" err="1"/>
              <a:t>budget</a:t>
            </a:r>
            <a:endParaRPr lang="fi-FI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1376A4-B8AF-BFCE-BC8E-C457B85B00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8762" y="1566563"/>
            <a:ext cx="424713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ym typeface="Wingdings" panose="05000000000000000000" pitchFamily="2" charset="2"/>
              </a:rPr>
              <a:t>Growth</a:t>
            </a:r>
            <a:r>
              <a:rPr lang="fi-FI" b="1" dirty="0">
                <a:sym typeface="Wingdings" panose="05000000000000000000" pitchFamily="2" charset="2"/>
              </a:rPr>
              <a:t> </a:t>
            </a:r>
            <a:r>
              <a:rPr lang="fi-FI" b="1" dirty="0" err="1">
                <a:sym typeface="Wingdings" panose="05000000000000000000" pitchFamily="2" charset="2"/>
              </a:rPr>
              <a:t>simulator</a:t>
            </a:r>
            <a:endParaRPr lang="fi-FI" b="1" dirty="0"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biomass</a:t>
            </a:r>
            <a:r>
              <a:rPr lang="fi-FI" dirty="0">
                <a:sym typeface="Wingdings" panose="05000000000000000000" pitchFamily="2" charset="2"/>
              </a:rPr>
              <a:t> C  NPP</a:t>
            </a:r>
          </a:p>
          <a:p>
            <a:r>
              <a:rPr lang="fi-FI" dirty="0" err="1">
                <a:sym typeface="Wingdings" panose="05000000000000000000" pitchFamily="2" charset="2"/>
              </a:rPr>
              <a:t>Harvests</a:t>
            </a:r>
            <a:r>
              <a:rPr lang="fi-FI" dirty="0">
                <a:sym typeface="Wingdings" panose="05000000000000000000" pitchFamily="2" charset="2"/>
              </a:rPr>
              <a:t> 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products,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dirty="0">
                <a:sym typeface="Wingdings" panose="05000000000000000000" pitchFamily="2" charset="2"/>
              </a:rPr>
              <a:t>Vol.</a:t>
            </a:r>
          </a:p>
          <a:p>
            <a:pPr marL="0" indent="0">
              <a:buNone/>
            </a:pPr>
            <a:r>
              <a:rPr lang="fi-FI" dirty="0" err="1">
                <a:sym typeface="Wingdings" panose="05000000000000000000" pitchFamily="2" charset="2"/>
              </a:rPr>
              <a:t>Empirical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soil</a:t>
            </a:r>
            <a:r>
              <a:rPr lang="fi-FI" dirty="0">
                <a:sym typeface="Wingdings" panose="05000000000000000000" pitchFamily="2" charset="2"/>
              </a:rPr>
              <a:t> CO</a:t>
            </a:r>
            <a:r>
              <a:rPr lang="fi-FI" baseline="-25000" dirty="0">
                <a:sym typeface="Wingdings" panose="05000000000000000000" pitchFamily="2" charset="2"/>
              </a:rPr>
              <a:t>2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balance</a:t>
            </a:r>
            <a:r>
              <a:rPr lang="fi-FI" dirty="0">
                <a:sym typeface="Wingdings" panose="05000000000000000000" pitchFamily="2" charset="2"/>
              </a:rPr>
              <a:t> = f(Vol.)</a:t>
            </a: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System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boundaries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(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ecosystem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+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wood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use</a:t>
            </a:r>
            <a:endParaRPr lang="fi-FI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45ABE-D9AB-9E25-4C9D-A3B95E35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88" y="5506450"/>
            <a:ext cx="6296025" cy="5905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F3806-5565-A9A0-3097-F1EBED71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5" y="546412"/>
            <a:ext cx="5724525" cy="4953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C136EC-3374-EEEC-EDD0-59F249C5C51D}"/>
              </a:ext>
            </a:extLst>
          </p:cNvPr>
          <p:cNvSpPr txBox="1"/>
          <p:nvPr/>
        </p:nvSpPr>
        <p:spPr>
          <a:xfrm>
            <a:off x="9992413" y="429582"/>
            <a:ext cx="174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atmosphere</a:t>
            </a:r>
            <a:endParaRPr lang="fi-FI" sz="1400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690B8-76C7-C511-0192-092160D87656}"/>
              </a:ext>
            </a:extLst>
          </p:cNvPr>
          <p:cNvSpPr txBox="1"/>
          <p:nvPr/>
        </p:nvSpPr>
        <p:spPr>
          <a:xfrm>
            <a:off x="10267368" y="5687363"/>
            <a:ext cx="147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endParaRPr lang="fi-FI" sz="14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7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Tree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growth</a:t>
            </a:r>
            <a:r>
              <a:rPr lang="fi-FI" dirty="0"/>
              <a:t>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uptake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43E4C-B0BD-075A-26C4-0A177321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47800"/>
            <a:ext cx="501505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Motti </a:t>
            </a:r>
            <a:r>
              <a:rPr lang="fi-FI" b="1" dirty="0" err="1"/>
              <a:t>growth</a:t>
            </a:r>
            <a:r>
              <a:rPr lang="fi-FI" b="1" dirty="0"/>
              <a:t> </a:t>
            </a:r>
            <a:r>
              <a:rPr lang="fi-FI" b="1" dirty="0" err="1"/>
              <a:t>simulator</a:t>
            </a:r>
            <a:r>
              <a:rPr lang="fi-FI" b="1" dirty="0"/>
              <a:t> </a:t>
            </a:r>
            <a:r>
              <a:rPr lang="fi-FI" dirty="0"/>
              <a:t>(Hynynen et </a:t>
            </a:r>
            <a:r>
              <a:rPr lang="fi-FI" dirty="0" err="1"/>
              <a:t>al</a:t>
            </a:r>
            <a:r>
              <a:rPr lang="fi-FI" dirty="0"/>
              <a:t>, 200x)</a:t>
            </a:r>
          </a:p>
          <a:p>
            <a:r>
              <a:rPr lang="fi-FI" dirty="0"/>
              <a:t>BAU, Southern (Tampere) and </a:t>
            </a:r>
            <a:r>
              <a:rPr lang="fi-FI" dirty="0" err="1"/>
              <a:t>Northern</a:t>
            </a:r>
            <a:r>
              <a:rPr lang="fi-FI" dirty="0"/>
              <a:t> (Oulu) Finland</a:t>
            </a:r>
          </a:p>
          <a:p>
            <a:pPr marL="0" indent="0">
              <a:buNone/>
            </a:pPr>
            <a:r>
              <a:rPr lang="fi-FI" b="1" dirty="0" err="1"/>
              <a:t>Nutrient-rich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(FNR)</a:t>
            </a:r>
          </a:p>
          <a:p>
            <a:r>
              <a:rPr lang="fi-FI" dirty="0" err="1"/>
              <a:t>Herb-rich</a:t>
            </a:r>
            <a:r>
              <a:rPr lang="fi-FI" dirty="0"/>
              <a:t> (</a:t>
            </a:r>
            <a:r>
              <a:rPr lang="fi-FI" dirty="0" err="1"/>
              <a:t>Rhtkg</a:t>
            </a:r>
            <a:r>
              <a:rPr lang="fi-FI" dirty="0"/>
              <a:t>), </a:t>
            </a:r>
            <a:r>
              <a:rPr lang="fi-FI" dirty="0" err="1"/>
              <a:t>Vaccinium</a:t>
            </a:r>
            <a:r>
              <a:rPr lang="fi-FI" dirty="0"/>
              <a:t> </a:t>
            </a:r>
            <a:r>
              <a:rPr lang="fi-FI" dirty="0" err="1"/>
              <a:t>myrtillus-type</a:t>
            </a:r>
            <a:r>
              <a:rPr lang="fi-FI" dirty="0"/>
              <a:t> (</a:t>
            </a:r>
            <a:r>
              <a:rPr lang="fi-FI" dirty="0" err="1"/>
              <a:t>Mtkg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58 / 68 yr, 2 </a:t>
            </a:r>
            <a:r>
              <a:rPr lang="fi-FI" dirty="0" err="1"/>
              <a:t>thinnings</a:t>
            </a:r>
            <a:endParaRPr lang="fi-FI" dirty="0"/>
          </a:p>
          <a:p>
            <a:pPr marL="0" indent="0">
              <a:buNone/>
            </a:pPr>
            <a:r>
              <a:rPr lang="fi-FI" b="1" dirty="0" err="1"/>
              <a:t>Nutrient-poor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(FNP)</a:t>
            </a:r>
          </a:p>
          <a:p>
            <a:r>
              <a:rPr lang="fi-FI" dirty="0" err="1"/>
              <a:t>Vaccinium</a:t>
            </a:r>
            <a:r>
              <a:rPr lang="fi-FI" dirty="0"/>
              <a:t> vitis-</a:t>
            </a:r>
            <a:r>
              <a:rPr lang="fi-FI" dirty="0" err="1"/>
              <a:t>idaea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(</a:t>
            </a:r>
            <a:r>
              <a:rPr lang="fi-FI" dirty="0" err="1"/>
              <a:t>Ptkg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75 yr, 2-3 </a:t>
            </a:r>
            <a:r>
              <a:rPr lang="fi-FI" dirty="0" err="1"/>
              <a:t>thinnings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13AC74-B6A6-4794-E52D-16BF2516CF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1615" y="1447800"/>
            <a:ext cx="5422208" cy="4176758"/>
          </a:xfrm>
        </p:spPr>
        <p:txBody>
          <a:bodyPr/>
          <a:lstStyle/>
          <a:p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tree</a:t>
            </a:r>
            <a:r>
              <a:rPr lang="fi-FI" dirty="0"/>
              <a:t> NPP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predicted</a:t>
            </a:r>
            <a:r>
              <a:rPr lang="fi-FI" dirty="0"/>
              <a:t> </a:t>
            </a:r>
            <a:r>
              <a:rPr lang="fi-FI" dirty="0" err="1"/>
              <a:t>biomass</a:t>
            </a:r>
            <a:r>
              <a:rPr lang="fi-FI" dirty="0"/>
              <a:t> </a:t>
            </a:r>
            <a:r>
              <a:rPr lang="fi-FI" dirty="0" err="1"/>
              <a:t>change</a:t>
            </a:r>
            <a:endParaRPr lang="fi-FI" dirty="0"/>
          </a:p>
          <a:p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D2D49-3DAD-9E86-CDD2-7B3761E9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45" y="2263111"/>
            <a:ext cx="4585918" cy="38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4505"/>
      </p:ext>
    </p:extLst>
  </p:cSld>
  <p:clrMapOvr>
    <a:masterClrMapping/>
  </p:clrMapOvr>
</p:sld>
</file>

<file path=ppt/theme/theme1.xml><?xml version="1.0" encoding="utf-8"?>
<a:theme xmlns:a="http://schemas.openxmlformats.org/drawingml/2006/main" name="Luke2024">
  <a:themeElements>
    <a:clrScheme name="LukeNOW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200"/>
      </a:accent1>
      <a:accent2>
        <a:srgbClr val="004151"/>
      </a:accent2>
      <a:accent3>
        <a:srgbClr val="78BE20"/>
      </a:accent3>
      <a:accent4>
        <a:srgbClr val="00B5E2"/>
      </a:accent4>
      <a:accent5>
        <a:srgbClr val="00442B"/>
      </a:accent5>
      <a:accent6>
        <a:srgbClr val="545859"/>
      </a:accent6>
      <a:hlink>
        <a:srgbClr val="0033A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err="1" smtClean="0">
            <a:solidFill>
              <a:schemeClr val="tx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ke_PPT_032024.pptx" id="{DD6294FB-9C34-477D-8EB1-8F75F8EA9810}" vid="{FA469909-02B0-43F2-ADBD-EA7F3DBA1C37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e885dc-9db7-4894-95a4-8bf7ccbac140" xsi:nil="true"/>
    <lcf76f155ced4ddcb4097134ff3c332f xmlns="91a9d7ce-6a77-4102-930a-119c443f47c2">
      <Terms xmlns="http://schemas.microsoft.com/office/infopath/2007/PartnerControls"/>
    </lcf76f155ced4ddcb4097134ff3c332f>
    <K_x00e4_ytt_x00f6_oikeus xmlns="91a9d7ce-6a77-4102-930a-119c443f47c2">Kaikki</K_x00e4_ytt_x00f6_oikeus>
    <Muokkausoikeudet xmlns="91a9d7ce-6a77-4102-930a-119c443f47c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D92115659976E468CF8AFBE5938FBC5" ma:contentTypeVersion="16" ma:contentTypeDescription="Luo uusi asiakirja." ma:contentTypeScope="" ma:versionID="2fcb697c16a3eb0c691757fc6f4d4882">
  <xsd:schema xmlns:xsd="http://www.w3.org/2001/XMLSchema" xmlns:xs="http://www.w3.org/2001/XMLSchema" xmlns:p="http://schemas.microsoft.com/office/2006/metadata/properties" xmlns:ns2="91a9d7ce-6a77-4102-930a-119c443f47c2" xmlns:ns3="cfe885dc-9db7-4894-95a4-8bf7ccbac140" xmlns:ns4="35740ea9-8d70-4143-8cdc-95579b01815b" targetNamespace="http://schemas.microsoft.com/office/2006/metadata/properties" ma:root="true" ma:fieldsID="d1a3587a9045d8f3b93ce60ec517f962" ns2:_="" ns3:_="" ns4:_="">
    <xsd:import namespace="91a9d7ce-6a77-4102-930a-119c443f47c2"/>
    <xsd:import namespace="cfe885dc-9db7-4894-95a4-8bf7ccbac140"/>
    <xsd:import namespace="35740ea9-8d70-4143-8cdc-95579b01815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LengthInSeconds" minOccurs="0"/>
                <xsd:element ref="ns2:K_x00e4_ytt_x00f6_oikeus" minOccurs="0"/>
                <xsd:element ref="ns2:Muokkausoikeud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9d7ce-6a77-4102-930a-119c443f47c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uvien tunnisteet" ma:readOnly="false" ma:fieldId="{5cf76f15-5ced-4ddc-b409-7134ff3c332f}" ma:taxonomyMulti="true" ma:sspId="e95fa535-6bc0-41a5-b9d9-f1c35ec2e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K_x00e4_ytt_x00f6_oikeus" ma:index="22" nillable="true" ma:displayName="Muokkausoikeus" ma:default="Kaikki" ma:format="Dropdown" ma:internalName="K_x00e4_ytt_x00f6_oikeus">
      <xsd:simpleType>
        <xsd:restriction base="dms:Choice">
          <xsd:enumeration value="Ylläpitäjät"/>
          <xsd:enumeration value="Pääkäyttäjät"/>
          <xsd:enumeration value="Kaikki"/>
        </xsd:restriction>
      </xsd:simpleType>
    </xsd:element>
    <xsd:element name="Muokkausoikeudet" ma:index="23" nillable="true" ma:displayName="Muokkausoikeudet" ma:format="Dropdown" ma:internalName="Muokkausoikeudet">
      <xsd:simpleType>
        <xsd:restriction base="dms:Choice">
          <xsd:enumeration value="Omistajat"/>
          <xsd:enumeration value="Ylläpitäjät"/>
          <xsd:enumeration value="kaikki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885dc-9db7-4894-95a4-8bf7ccbac14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3a44db4-0bfd-4ae2-85dd-7ef3eaf95bba}" ma:internalName="TaxCatchAll" ma:showField="CatchAllData" ma:web="35740ea9-8d70-4143-8cdc-95579b0181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740ea9-8d70-4143-8cdc-95579b018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34DDD8-45CE-46E1-9F6D-F1138BF02E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4296F3-DAD9-48E4-A2E1-EACC012CCB77}">
  <ds:schemaRefs>
    <ds:schemaRef ds:uri="http://schemas.microsoft.com/office/infopath/2007/PartnerControls"/>
    <ds:schemaRef ds:uri="http://schemas.microsoft.com/office/2006/documentManagement/types"/>
    <ds:schemaRef ds:uri="35740ea9-8d70-4143-8cdc-95579b01815b"/>
    <ds:schemaRef ds:uri="http://purl.org/dc/elements/1.1/"/>
    <ds:schemaRef ds:uri="http://schemas.microsoft.com/office/2006/metadata/properties"/>
    <ds:schemaRef ds:uri="http://purl.org/dc/terms/"/>
    <ds:schemaRef ds:uri="91a9d7ce-6a77-4102-930a-119c443f47c2"/>
    <ds:schemaRef ds:uri="http://purl.org/dc/dcmitype/"/>
    <ds:schemaRef ds:uri="http://schemas.openxmlformats.org/package/2006/metadata/core-properties"/>
    <ds:schemaRef ds:uri="cfe885dc-9db7-4894-95a4-8bf7ccbac1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9AB74F-DCA6-4CCE-8297-40A4F1A8C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a9d7ce-6a77-4102-930a-119c443f47c2"/>
    <ds:schemaRef ds:uri="cfe885dc-9db7-4894-95a4-8bf7ccbac140"/>
    <ds:schemaRef ds:uri="35740ea9-8d70-4143-8cdc-95579b018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c14dfa4-c0fc-4725-9f04-76a443deb095}" enabled="0" method="" siteId="{7c14dfa4-c0fc-4725-9f04-76a443deb0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Luke_PPT_032024</Template>
  <TotalTime>1006</TotalTime>
  <Words>1379</Words>
  <Application>Microsoft Office PowerPoint</Application>
  <PresentationFormat>Widescreen</PresentationFormat>
  <Paragraphs>181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Segoe UI</vt:lpstr>
      <vt:lpstr>Wingdings</vt:lpstr>
      <vt:lpstr>Luke2024</vt:lpstr>
      <vt:lpstr>Rewetting drained boreal peatland forests does not mitigate climate warming in 21st century</vt:lpstr>
      <vt:lpstr>Content</vt:lpstr>
      <vt:lpstr>Atmospheric radiative forcing changes</vt:lpstr>
      <vt:lpstr>Radiative forcing (RF)</vt:lpstr>
      <vt:lpstr>Radiative forcing of gas k</vt:lpstr>
      <vt:lpstr>RF’s are additive</vt:lpstr>
      <vt:lpstr>Bookkeeping model and boundaries</vt:lpstr>
      <vt:lpstr>CO2 budget</vt:lpstr>
      <vt:lpstr>Tree stand growth and CO2 uptake</vt:lpstr>
      <vt:lpstr>Soil CO2, CH4 and N2O</vt:lpstr>
      <vt:lpstr>Wood products and residue pools</vt:lpstr>
      <vt:lpstr>ΔRF from albedo change</vt:lpstr>
      <vt:lpstr>Does restoration warm or cool the climate?</vt:lpstr>
      <vt:lpstr>Comparing restoration to continued forestry</vt:lpstr>
      <vt:lpstr>Nutrient-rich forest to open mesotrophic fen</vt:lpstr>
      <vt:lpstr>Restore nutrient rich stand to tree-covered mire</vt:lpstr>
      <vt:lpstr>Restoring nutrient poor stands</vt:lpstr>
      <vt:lpstr>What if one restored during rotation cycle?</vt:lpstr>
      <vt:lpstr>What if recovery takes time?</vt:lpstr>
      <vt:lpstr>Key message</vt:lpstr>
      <vt:lpstr>Climate impact dynamics of rewetting</vt:lpstr>
      <vt:lpstr>Should one rewet forest peatlands?</vt:lpstr>
      <vt:lpstr>Thanks!  Contact: samuli.Launiainen@luke.fi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Luke PPT template 2024</dc:title>
  <dc:creator>Puranen Essi (LUKE)</dc:creator>
  <cp:lastModifiedBy>Launiainen Samuli (LUKE)</cp:lastModifiedBy>
  <cp:revision>71</cp:revision>
  <cp:lastPrinted>2025-03-04T13:06:18Z</cp:lastPrinted>
  <dcterms:created xsi:type="dcterms:W3CDTF">2024-06-10T09:55:35Z</dcterms:created>
  <dcterms:modified xsi:type="dcterms:W3CDTF">2025-03-04T13:07:19Z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0x010100CD92115659976E468CF8AFBE5938FBC5</vt:lpwstr>
  </property>
</Properties>
</file>